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261" r:id="rId3"/>
    <p:sldId id="257" r:id="rId4"/>
    <p:sldId id="258" r:id="rId5"/>
    <p:sldId id="259" r:id="rId6"/>
    <p:sldId id="304" r:id="rId7"/>
    <p:sldId id="260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3" r:id="rId49"/>
    <p:sldId id="302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4" autoAdjust="0"/>
    <p:restoredTop sz="87483" autoAdjust="0"/>
  </p:normalViewPr>
  <p:slideViewPr>
    <p:cSldViewPr snapToGrid="0">
      <p:cViewPr varScale="1">
        <p:scale>
          <a:sx n="78" d="100"/>
          <a:sy n="78" d="100"/>
        </p:scale>
        <p:origin x="105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E34198-896F-4C50-B47F-6428D9F54008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CA8A3-87DE-4B71-908F-26C565870C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412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CA8A3-87DE-4B71-908F-26C565870C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452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整个过程让员工多说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CA8A3-87DE-4B71-908F-26C565870CB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497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表扬</a:t>
            </a:r>
            <a:r>
              <a:rPr lang="en-US" altLang="zh-CN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步骤</a:t>
            </a:r>
          </a:p>
          <a:p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）细节（常用）；（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）影响（广泛性）；（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）品质：表扬人时评价人的性格；</a:t>
            </a:r>
          </a:p>
          <a:p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）高兴（上级先高兴，情绪显性化）；（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）接触（肢体接触，男上级对女下级）</a:t>
            </a:r>
          </a:p>
          <a:p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整个过程，要真诚</a:t>
            </a:r>
          </a:p>
          <a:p>
            <a:r>
              <a:rPr lang="zh-CN" alt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批评</a:t>
            </a:r>
            <a:r>
              <a:rPr lang="en-US" altLang="zh-CN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要素</a:t>
            </a:r>
          </a:p>
          <a:p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）对事不对人（只许批评事情，不能批评性格）；</a:t>
            </a:r>
          </a:p>
          <a:p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）批评要及时，不要秋后算账，也不要老揪辫子；</a:t>
            </a:r>
          </a:p>
          <a:p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）以鼓励、肯定与信任来结束，下属的改进的效果会更好，这样下属会更关注行为而非态度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CA8A3-87DE-4B71-908F-26C565870CB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580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激励三大原则</a:t>
            </a:r>
            <a:endParaRPr lang="en-US" altLang="zh-CN" dirty="0"/>
          </a:p>
          <a:p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）标准化（使用一套标准）；</a:t>
            </a:r>
          </a:p>
          <a:p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）差异化（核心特点，排序，“有人多 ，有人少，有人没有，千万不能做成大锅饭，千万不能有过意不去的想法”）</a:t>
            </a:r>
          </a:p>
          <a:p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）个性化（服从于标准化、差异化）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CA8A3-87DE-4B71-908F-26C565870CB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0692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物质激励和精神是不能完全分开的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激励的手段</a:t>
            </a:r>
          </a:p>
          <a:p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如果只会加钱，那管理者就当的太轻松了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CA8A3-87DE-4B71-908F-26C565870CB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9408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2. </a:t>
            </a:r>
            <a:r>
              <a:rPr lang="zh-CN" altLang="en-US" dirty="0"/>
              <a:t>挑战性：太容易的工作时负激励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CA8A3-87DE-4B71-908F-26C565870CB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845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关于</a:t>
            </a:r>
            <a:r>
              <a:rPr lang="en-US" altLang="zh-CN" dirty="0"/>
              <a:t>996</a:t>
            </a:r>
            <a:r>
              <a:rPr lang="zh-CN" altLang="en-US" dirty="0"/>
              <a:t>的思考，应该奖励从加长工作时间得到的超额产出，而不是加班这一行为本身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CA8A3-87DE-4B71-908F-26C565870CB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2775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CA8A3-87DE-4B71-908F-26C565870CB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2849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需求满足的顺序：自下而上</a:t>
            </a:r>
            <a:endParaRPr lang="en-US" altLang="zh-CN" dirty="0"/>
          </a:p>
          <a:p>
            <a:r>
              <a:rPr lang="zh-CN" altLang="en-US" dirty="0"/>
              <a:t>低层次需求满足到一定程度后幸福感不再增加，高层次需求满足无极限</a:t>
            </a:r>
            <a:endParaRPr lang="en-US" altLang="zh-CN" dirty="0"/>
          </a:p>
          <a:p>
            <a:r>
              <a:rPr lang="zh-CN" altLang="en-US" dirty="0"/>
              <a:t>当高层次需求无法满足后，员工往往会抱怨在低层次需求上</a:t>
            </a:r>
            <a:endParaRPr lang="en-US" altLang="zh-CN" dirty="0"/>
          </a:p>
          <a:p>
            <a:r>
              <a:rPr lang="zh-CN" altLang="en-US" dirty="0"/>
              <a:t>内驱力较强的人对上三层的需求较强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CA8A3-87DE-4B71-908F-26C565870CB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1947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，没有时间？ 管理者的本职工作，优先级高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，自己做比较快？ 磨刀不误砍柴工，“专家心态”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，死活都教不会？ 没能力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朽木不可雕也，没动力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会得越多、干得越多，教得不对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，教会徒弟饿死师傅？ 教学相长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，与其流失，不如罢手？ 建立人才培养机制，给予人才长远的职业规划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，那不是培训部的事吗？ 在岗培训（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job training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，上级教下级）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CA8A3-87DE-4B71-908F-26C565870CB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0634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多夸（每个人心里都怀才不遇</a:t>
            </a:r>
            <a:r>
              <a:rPr lang="zh-CN" altLang="en-US" dirty="0">
                <a:sym typeface="Wingdings" panose="05000000000000000000" pitchFamily="2" charset="2"/>
              </a:rPr>
              <a:t></a:t>
            </a:r>
            <a:r>
              <a:rPr lang="zh-CN" altLang="en-US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CA8A3-87DE-4B71-908F-26C565870CB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86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绩效是组织期望的结果。</a:t>
            </a:r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组织绩效≠个人绩效之和。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CA8A3-87DE-4B71-908F-26C565870CB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3958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告知式：直截了当告诉，适用：</a:t>
            </a:r>
            <a:r>
              <a:rPr lang="en-US" altLang="zh-CN" dirty="0"/>
              <a:t>1. </a:t>
            </a:r>
            <a:r>
              <a:rPr lang="zh-CN" altLang="en-US" dirty="0"/>
              <a:t>学员缺乏背景知识及经验 </a:t>
            </a:r>
            <a:r>
              <a:rPr lang="en-US" altLang="zh-CN" dirty="0"/>
              <a:t>2. </a:t>
            </a:r>
            <a:r>
              <a:rPr lang="zh-CN" altLang="en-US" dirty="0"/>
              <a:t>时间紧迫 </a:t>
            </a:r>
            <a:r>
              <a:rPr lang="en-US" altLang="zh-CN" dirty="0"/>
              <a:t>3. </a:t>
            </a:r>
            <a:r>
              <a:rPr lang="zh-CN" altLang="en-US" dirty="0"/>
              <a:t>标准化，流程化动作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CA8A3-87DE-4B71-908F-26C565870CB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084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点评：鼓励 </a:t>
            </a:r>
            <a:r>
              <a:rPr lang="en-US" altLang="zh-CN" dirty="0"/>
              <a:t>vs </a:t>
            </a:r>
            <a:r>
              <a:rPr lang="zh-CN" altLang="en-US" dirty="0"/>
              <a:t>改进 </a:t>
            </a:r>
            <a:r>
              <a:rPr lang="en-US" altLang="zh-CN" dirty="0"/>
              <a:t>7:3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CA8A3-87DE-4B71-908F-26C565870CB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3667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少用陈诉句，多用问句（开头多用开放式问句）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过程要轻松愉快，让对方感到解决方案是自己找到的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CA8A3-87DE-4B71-908F-26C565870CB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6646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dirty="0"/>
              <a:t>培养气氛：轻松自然</a:t>
            </a:r>
            <a:endParaRPr lang="en-US" altLang="zh-CN" dirty="0"/>
          </a:p>
          <a:p>
            <a:pPr marL="228600" indent="-228600">
              <a:buAutoNum type="arabicPeriod"/>
            </a:pPr>
            <a:r>
              <a:rPr lang="zh-CN" altLang="en-US" dirty="0"/>
              <a:t>让对方先说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CA8A3-87DE-4B71-908F-26C565870CB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572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明星型员工（销售）：结果导向占比最大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护卫型员工（消防，财务，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运维，风控，行政，财务，信息安全</a:t>
            </a:r>
            <a:r>
              <a:rPr lang="zh-CN" altLang="en-US" dirty="0"/>
              <a:t>）：工作最好时存在感最弱，出问题时受关注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CA8A3-87DE-4B71-908F-26C565870CB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6015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目标制定：明确具体；数据化；跟个人现实相关；</a:t>
            </a:r>
            <a:r>
              <a:rPr lang="en-US" altLang="zh-CN" dirty="0"/>
              <a:t>smart</a:t>
            </a:r>
            <a:r>
              <a:rPr lang="zh-CN" altLang="en-US" dirty="0"/>
              <a:t>（跳一跳能够着）；有时间限制</a:t>
            </a:r>
            <a:endParaRPr lang="en-US" altLang="zh-CN" dirty="0"/>
          </a:p>
          <a:p>
            <a:r>
              <a:rPr lang="zh-CN" altLang="en-US" dirty="0"/>
              <a:t>关键指标：</a:t>
            </a:r>
            <a:r>
              <a:rPr lang="en-US" altLang="zh-CN" dirty="0"/>
              <a:t>3-8</a:t>
            </a:r>
            <a:r>
              <a:rPr lang="zh-CN" altLang="en-US" dirty="0"/>
              <a:t>个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CA8A3-87DE-4B71-908F-26C565870CB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303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绩效考核：结果导向，评判行为</a:t>
            </a:r>
            <a:endParaRPr lang="en-US" altLang="zh-CN" dirty="0"/>
          </a:p>
          <a:p>
            <a:r>
              <a:rPr lang="zh-CN" altLang="en-US" dirty="0"/>
              <a:t>绩效管理：循环过程，教练行为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CA8A3-87DE-4B71-908F-26C565870CB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744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案例</a:t>
            </a:r>
            <a:r>
              <a:rPr lang="en-US" altLang="zh-CN" dirty="0"/>
              <a:t>1</a:t>
            </a:r>
            <a:r>
              <a:rPr lang="zh-CN" altLang="en-US" dirty="0"/>
              <a:t>：各大部门绩效考核都很好，但是公司整体绩效不好。（</a:t>
            </a:r>
            <a:r>
              <a:rPr lang="en-US" altLang="zh-CN" dirty="0"/>
              <a:t>KPI</a:t>
            </a:r>
            <a:r>
              <a:rPr lang="zh-CN" altLang="en-US" dirty="0"/>
              <a:t>设定不合理（过低），不明确）</a:t>
            </a:r>
            <a:endParaRPr lang="en-US" altLang="zh-CN" dirty="0"/>
          </a:p>
          <a:p>
            <a:r>
              <a:rPr lang="zh-CN" altLang="en-US" dirty="0"/>
              <a:t>案例</a:t>
            </a:r>
            <a:r>
              <a:rPr lang="en-US" altLang="zh-CN" dirty="0"/>
              <a:t>2</a:t>
            </a:r>
            <a:r>
              <a:rPr lang="zh-CN" altLang="en-US" dirty="0"/>
              <a:t>：有些部门过分强调结果考核，“以成败论英雄”，只要考核成绩不好马上降工资。。。（不适合护卫型工作）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CA8A3-87DE-4B71-908F-26C565870CB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008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火炉很烫，不摸也知道会灼伤人（警告性原则）</a:t>
            </a:r>
          </a:p>
          <a:p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每当你碰到火炉，一定会被灼伤（一致性原则）</a:t>
            </a:r>
          </a:p>
          <a:p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当你碰到火炉，就会立刻灼伤（及时性原则）</a:t>
            </a:r>
          </a:p>
          <a:p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不管是谁碰到火炉，都会被灼伤（公平性原则）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CA8A3-87DE-4B71-908F-26C565870CB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915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关键绩效指标</a:t>
            </a:r>
            <a:r>
              <a:rPr lang="en-US" altLang="zh-CN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KPI</a:t>
            </a:r>
          </a:p>
          <a:p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这世界上不存在完美的绩效管理制度，关键是你想让谁最满意</a:t>
            </a:r>
          </a:p>
          <a:p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绩效最优秀的最满意，绩效中等的感觉一般，绩效差的抱怨最多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CA8A3-87DE-4B71-908F-26C565870CB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537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明星型员工 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骨子里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深层次理念：重绩效</a:t>
            </a:r>
          </a:p>
          <a:p>
            <a:r>
              <a:rPr lang="zh-CN" altLang="en-US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护卫型员工 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尽可能量化，不能量化的要行为化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CA8A3-87DE-4B71-908F-26C565870CB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883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4C45-B38A-4E6C-8862-920C9E5A0323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C32E6-860C-4316-9F0D-1C0CA24BD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786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4C45-B38A-4E6C-8862-920C9E5A0323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C32E6-860C-4316-9F0D-1C0CA24BD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84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4C45-B38A-4E6C-8862-920C9E5A0323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C32E6-860C-4316-9F0D-1C0CA24BD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704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4C45-B38A-4E6C-8862-920C9E5A0323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C32E6-860C-4316-9F0D-1C0CA24BD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04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4C45-B38A-4E6C-8862-920C9E5A0323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C32E6-860C-4316-9F0D-1C0CA24BD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698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4C45-B38A-4E6C-8862-920C9E5A0323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C32E6-860C-4316-9F0D-1C0CA24BD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8539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4C45-B38A-4E6C-8862-920C9E5A0323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C32E6-860C-4316-9F0D-1C0CA24BD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856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4C45-B38A-4E6C-8862-920C9E5A0323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C32E6-860C-4316-9F0D-1C0CA24BD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718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4C45-B38A-4E6C-8862-920C9E5A0323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C32E6-860C-4316-9F0D-1C0CA24BD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547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4C45-B38A-4E6C-8862-920C9E5A0323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C32E6-860C-4316-9F0D-1C0CA24BD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83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4C45-B38A-4E6C-8862-920C9E5A0323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C32E6-860C-4316-9F0D-1C0CA24BD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73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254C45-B38A-4E6C-8862-920C9E5A0323}" type="datetimeFigureOut">
              <a:rPr lang="en-US" smtClean="0"/>
              <a:t>11/16/2016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6C32E6-860C-4316-9F0D-1C0CA24BD4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368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705181" y="3968253"/>
            <a:ext cx="6355494" cy="1260390"/>
            <a:chOff x="642551" y="3503139"/>
            <a:chExt cx="6355494" cy="1260390"/>
          </a:xfrm>
        </p:grpSpPr>
        <p:grpSp>
          <p:nvGrpSpPr>
            <p:cNvPr id="10" name="Group 9"/>
            <p:cNvGrpSpPr/>
            <p:nvPr/>
          </p:nvGrpSpPr>
          <p:grpSpPr>
            <a:xfrm>
              <a:off x="642551" y="3503139"/>
              <a:ext cx="1210962" cy="1260390"/>
              <a:chOff x="766119" y="3546388"/>
              <a:chExt cx="1210962" cy="1260390"/>
            </a:xfrm>
          </p:grpSpPr>
          <p:sp>
            <p:nvSpPr>
              <p:cNvPr id="7" name="Half Frame 6"/>
              <p:cNvSpPr/>
              <p:nvPr/>
            </p:nvSpPr>
            <p:spPr>
              <a:xfrm>
                <a:off x="766119" y="3546388"/>
                <a:ext cx="1210962" cy="1260390"/>
              </a:xfrm>
              <a:prstGeom prst="halfFrame">
                <a:avLst>
                  <a:gd name="adj1" fmla="val 13945"/>
                  <a:gd name="adj2" fmla="val 12925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Half Frame 7"/>
              <p:cNvSpPr/>
              <p:nvPr/>
            </p:nvSpPr>
            <p:spPr>
              <a:xfrm>
                <a:off x="988540" y="3768811"/>
                <a:ext cx="766120" cy="803187"/>
              </a:xfrm>
              <a:prstGeom prst="halfFrame">
                <a:avLst>
                  <a:gd name="adj1" fmla="val 13945"/>
                  <a:gd name="adj2" fmla="val 12925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Half Frame 8"/>
              <p:cNvSpPr/>
              <p:nvPr/>
            </p:nvSpPr>
            <p:spPr>
              <a:xfrm rot="10800000">
                <a:off x="1087394" y="3818239"/>
                <a:ext cx="766120" cy="803187"/>
              </a:xfrm>
              <a:prstGeom prst="halfFrame">
                <a:avLst>
                  <a:gd name="adj1" fmla="val 13945"/>
                  <a:gd name="adj2" fmla="val 12925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Rectangle 10"/>
            <p:cNvSpPr/>
            <p:nvPr/>
          </p:nvSpPr>
          <p:spPr>
            <a:xfrm>
              <a:off x="1952367" y="3941804"/>
              <a:ext cx="5045678" cy="68270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4400" dirty="0">
                  <a:ln w="285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Arial" panose="020B0604020202020204" pitchFamily="34" charset="0"/>
                </a:rPr>
                <a:t>365</a:t>
              </a:r>
              <a:r>
                <a:rPr lang="zh-CN" altLang="en-US" sz="4400" dirty="0">
                  <a:ln w="28575">
                    <a:solidFill>
                      <a:schemeClr val="accent3">
                        <a:lumMod val="60000"/>
                        <a:lumOff val="40000"/>
                      </a:schemeClr>
                    </a:solidFill>
                  </a:ln>
                  <a:solidFill>
                    <a:schemeClr val="accent3">
                      <a:lumMod val="60000"/>
                      <a:lumOff val="40000"/>
                    </a:schemeClr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Arial" panose="020B0604020202020204" pitchFamily="34" charset="0"/>
                </a:rPr>
                <a:t>天绩效管理</a:t>
              </a:r>
              <a:endParaRPr lang="en-US" sz="4400" dirty="0">
                <a:ln w="28575">
                  <a:solidFill>
                    <a:schemeClr val="accent3">
                      <a:lumMod val="60000"/>
                      <a:lumOff val="40000"/>
                    </a:schemeClr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76831" y="3555657"/>
              <a:ext cx="3595817" cy="4386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sz="2400" dirty="0">
                  <a:solidFill>
                    <a:schemeClr val="bg1">
                      <a:lumMod val="95000"/>
                    </a:schemeClr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Arial" panose="020B0604020202020204" pitchFamily="34" charset="0"/>
                </a:rPr>
                <a:t>NEXT</a:t>
              </a:r>
              <a:r>
                <a:rPr lang="en-US" sz="2400" dirty="0">
                  <a:solidFill>
                    <a:schemeClr val="bg1">
                      <a:lumMod val="95000"/>
                    </a:schemeClr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Arial" panose="020B0604020202020204" pitchFamily="34" charset="0"/>
                </a:rPr>
                <a:t> </a:t>
              </a:r>
              <a:r>
                <a:rPr lang="zh-CN" altLang="en-US" sz="2400" dirty="0">
                  <a:solidFill>
                    <a:schemeClr val="bg1">
                      <a:lumMod val="95000"/>
                    </a:schemeClr>
                  </a:solidFill>
                  <a:latin typeface="Microsoft JhengHei UI" panose="020B0604030504040204" pitchFamily="34" charset="-120"/>
                  <a:ea typeface="Microsoft JhengHei UI" panose="020B0604030504040204" pitchFamily="34" charset="-120"/>
                  <a:cs typeface="Arial" panose="020B0604020202020204" pitchFamily="34" charset="0"/>
                </a:rPr>
                <a:t>培训课程</a:t>
              </a:r>
              <a:endParaRPr lang="en-US" sz="2400" dirty="0">
                <a:solidFill>
                  <a:schemeClr val="bg1">
                    <a:lumMod val="9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Arial" panose="020B0604020202020204" pitchFamily="34" charset="0"/>
              </a:endParaRPr>
            </a:p>
          </p:txBody>
        </p:sp>
      </p:grpSp>
      <p:cxnSp>
        <p:nvCxnSpPr>
          <p:cNvPr id="3" name="Straight Connector 2"/>
          <p:cNvCxnSpPr>
            <a:stCxn id="11" idx="3"/>
          </p:cNvCxnSpPr>
          <p:nvPr/>
        </p:nvCxnSpPr>
        <p:spPr>
          <a:xfrm flipV="1">
            <a:off x="7060675" y="4748272"/>
            <a:ext cx="5093747" cy="1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32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079" y="0"/>
            <a:ext cx="8871745" cy="6858000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941673" y="1964726"/>
            <a:ext cx="2374556" cy="1888396"/>
          </a:xfrm>
        </p:spPr>
        <p:txBody>
          <a:bodyPr>
            <a:noAutofit/>
          </a:bodyPr>
          <a:lstStyle/>
          <a:p>
            <a:r>
              <a:rPr lang="zh-CN" altLang="en-US" sz="3200" dirty="0"/>
              <a:t>警告性原则</a:t>
            </a:r>
            <a:br>
              <a:rPr lang="en-US" altLang="zh-CN" sz="3200" dirty="0"/>
            </a:br>
            <a:r>
              <a:rPr lang="zh-CN" altLang="en-US" sz="3200" dirty="0"/>
              <a:t>一致性原则</a:t>
            </a:r>
            <a:br>
              <a:rPr lang="en-US" altLang="zh-CN" sz="3200" dirty="0"/>
            </a:br>
            <a:r>
              <a:rPr lang="zh-CN" altLang="en-US" sz="3200" dirty="0"/>
              <a:t>及时性原则</a:t>
            </a:r>
            <a:br>
              <a:rPr lang="en-US" altLang="zh-CN" sz="3200" dirty="0"/>
            </a:br>
            <a:r>
              <a:rPr lang="zh-CN" altLang="en-US" sz="3200" dirty="0"/>
              <a:t>公平性原则</a:t>
            </a:r>
          </a:p>
        </p:txBody>
      </p:sp>
    </p:spTree>
    <p:extLst>
      <p:ext uri="{BB962C8B-B14F-4D97-AF65-F5344CB8AC3E}">
        <p14:creationId xmlns:p14="http://schemas.microsoft.com/office/powerpoint/2010/main" val="1264026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303" y="0"/>
            <a:ext cx="93853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443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102" y="0"/>
            <a:ext cx="89997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46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679" y="0"/>
            <a:ext cx="92446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532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62" y="0"/>
            <a:ext cx="9113076" cy="6858000"/>
          </a:xfrm>
          <a:prstGeom prst="rect">
            <a:avLst/>
          </a:prstGeom>
        </p:spPr>
      </p:pic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729549" y="3113903"/>
            <a:ext cx="2732902" cy="630194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2-7-1 </a:t>
            </a:r>
            <a:r>
              <a:rPr lang="zh-CN" altLang="en-US" sz="3200" dirty="0"/>
              <a:t>（</a:t>
            </a:r>
            <a:r>
              <a:rPr lang="en-US" altLang="zh-CN" sz="3200" dirty="0"/>
              <a:t>3-6-1</a:t>
            </a:r>
            <a:r>
              <a:rPr lang="zh-CN" altLang="en-US" sz="3200" dirty="0"/>
              <a:t>）</a:t>
            </a:r>
            <a:br>
              <a:rPr lang="en-US" altLang="zh-CN" sz="2400" dirty="0"/>
            </a:br>
            <a:endParaRPr lang="zh-CN" altLang="en-US" sz="2400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4729549" y="3871784"/>
            <a:ext cx="2732902" cy="630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/>
              <a:t>一俊遮百丑</a:t>
            </a:r>
            <a:br>
              <a:rPr lang="en-US" altLang="zh-CN" sz="2400" dirty="0"/>
            </a:br>
            <a:endParaRPr lang="zh-CN" altLang="en-US" sz="2400" dirty="0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729549" y="4734698"/>
            <a:ext cx="3870754" cy="6301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/>
              <a:t>最近表现代替长期表现</a:t>
            </a:r>
            <a:br>
              <a:rPr lang="en-US" altLang="zh-CN" sz="2400" dirty="0"/>
            </a:b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25834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800" y="0"/>
            <a:ext cx="88003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21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85" y="0"/>
            <a:ext cx="92518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400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876" y="0"/>
            <a:ext cx="91702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36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501" y="0"/>
            <a:ext cx="9186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31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751" y="0"/>
            <a:ext cx="89904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87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918" y="0"/>
            <a:ext cx="9194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676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232" y="0"/>
            <a:ext cx="91535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69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140" y="0"/>
            <a:ext cx="86437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257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232" y="0"/>
            <a:ext cx="91535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510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058" y="0"/>
            <a:ext cx="96658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99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523" y="0"/>
            <a:ext cx="92109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0151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296" y="0"/>
            <a:ext cx="91774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261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523" y="0"/>
            <a:ext cx="92109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563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870" y="0"/>
            <a:ext cx="93682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2195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561" y="0"/>
            <a:ext cx="92928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7599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032" y="0"/>
            <a:ext cx="93439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9880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313" y="0"/>
            <a:ext cx="9063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961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244" y="0"/>
            <a:ext cx="8839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9166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462" y="0"/>
            <a:ext cx="91130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264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068" y="0"/>
            <a:ext cx="98458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1600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876" y="0"/>
            <a:ext cx="91702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0394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229" y="0"/>
            <a:ext cx="95035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818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244" y="0"/>
            <a:ext cx="8839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213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228" y="0"/>
            <a:ext cx="94515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0639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914" y="0"/>
            <a:ext cx="9486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5583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163" y="0"/>
            <a:ext cx="9285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3726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921" y="0"/>
            <a:ext cx="86821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53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232" y="0"/>
            <a:ext cx="91535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033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870" y="0"/>
            <a:ext cx="93682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28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296" y="0"/>
            <a:ext cx="89274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6232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561" y="0"/>
            <a:ext cx="92928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58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763" y="0"/>
            <a:ext cx="90964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3082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914" y="0"/>
            <a:ext cx="9486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9092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572" y="0"/>
            <a:ext cx="9136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1715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751" y="0"/>
            <a:ext cx="89904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911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313" y="0"/>
            <a:ext cx="90633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157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23302"/>
          </a:xfrm>
        </p:spPr>
        <p:txBody>
          <a:bodyPr>
            <a:normAutofit fontScale="90000"/>
          </a:bodyPr>
          <a:lstStyle/>
          <a:p>
            <a:r>
              <a:rPr lang="zh-CN" altLang="en-US" sz="4000" dirty="0"/>
              <a:t>教练模式随着员工能力成长而调整的四个阶段</a:t>
            </a:r>
          </a:p>
        </p:txBody>
      </p:sp>
      <p:grpSp>
        <p:nvGrpSpPr>
          <p:cNvPr id="61" name="组合 60"/>
          <p:cNvGrpSpPr/>
          <p:nvPr/>
        </p:nvGrpSpPr>
        <p:grpSpPr>
          <a:xfrm>
            <a:off x="1565421" y="1522565"/>
            <a:ext cx="9061158" cy="5189109"/>
            <a:chOff x="1529054" y="1312500"/>
            <a:chExt cx="9061158" cy="5189109"/>
          </a:xfrm>
        </p:grpSpPr>
        <p:grpSp>
          <p:nvGrpSpPr>
            <p:cNvPr id="3" name="Group 2"/>
            <p:cNvGrpSpPr/>
            <p:nvPr/>
          </p:nvGrpSpPr>
          <p:grpSpPr>
            <a:xfrm>
              <a:off x="1529054" y="1337109"/>
              <a:ext cx="2362661" cy="5164500"/>
              <a:chOff x="58715" y="1167766"/>
              <a:chExt cx="2362661" cy="5164500"/>
            </a:xfrm>
          </p:grpSpPr>
          <p:sp>
            <p:nvSpPr>
              <p:cNvPr id="4" name="Freeform 3"/>
              <p:cNvSpPr/>
              <p:nvPr/>
            </p:nvSpPr>
            <p:spPr>
              <a:xfrm>
                <a:off x="1827239" y="1167766"/>
                <a:ext cx="201771" cy="158917"/>
              </a:xfrm>
              <a:custGeom>
                <a:avLst/>
                <a:gdLst>
                  <a:gd name="connsiteX0" fmla="*/ 163830 w 213360"/>
                  <a:gd name="connsiteY0" fmla="*/ 0 h 152400"/>
                  <a:gd name="connsiteX1" fmla="*/ 213360 w 213360"/>
                  <a:gd name="connsiteY1" fmla="*/ 137160 h 152400"/>
                  <a:gd name="connsiteX2" fmla="*/ 0 w 213360"/>
                  <a:gd name="connsiteY2" fmla="*/ 152400 h 152400"/>
                  <a:gd name="connsiteX3" fmla="*/ 163830 w 213360"/>
                  <a:gd name="connsiteY3" fmla="*/ 0 h 152400"/>
                  <a:gd name="connsiteX0" fmla="*/ 163830 w 222885"/>
                  <a:gd name="connsiteY0" fmla="*/ 0 h 160020"/>
                  <a:gd name="connsiteX1" fmla="*/ 222885 w 222885"/>
                  <a:gd name="connsiteY1" fmla="*/ 160020 h 160020"/>
                  <a:gd name="connsiteX2" fmla="*/ 0 w 222885"/>
                  <a:gd name="connsiteY2" fmla="*/ 152400 h 160020"/>
                  <a:gd name="connsiteX3" fmla="*/ 163830 w 222885"/>
                  <a:gd name="connsiteY3" fmla="*/ 0 h 160020"/>
                  <a:gd name="connsiteX0" fmla="*/ 171450 w 230505"/>
                  <a:gd name="connsiteY0" fmla="*/ 0 h 163830"/>
                  <a:gd name="connsiteX1" fmla="*/ 230505 w 230505"/>
                  <a:gd name="connsiteY1" fmla="*/ 160020 h 163830"/>
                  <a:gd name="connsiteX2" fmla="*/ 0 w 230505"/>
                  <a:gd name="connsiteY2" fmla="*/ 163830 h 163830"/>
                  <a:gd name="connsiteX3" fmla="*/ 171450 w 230505"/>
                  <a:gd name="connsiteY3" fmla="*/ 0 h 163830"/>
                  <a:gd name="connsiteX0" fmla="*/ 156210 w 215265"/>
                  <a:gd name="connsiteY0" fmla="*/ 0 h 167640"/>
                  <a:gd name="connsiteX1" fmla="*/ 215265 w 215265"/>
                  <a:gd name="connsiteY1" fmla="*/ 160020 h 167640"/>
                  <a:gd name="connsiteX2" fmla="*/ 0 w 215265"/>
                  <a:gd name="connsiteY2" fmla="*/ 167640 h 167640"/>
                  <a:gd name="connsiteX3" fmla="*/ 156210 w 215265"/>
                  <a:gd name="connsiteY3" fmla="*/ 0 h 167640"/>
                  <a:gd name="connsiteX0" fmla="*/ 169545 w 215265"/>
                  <a:gd name="connsiteY0" fmla="*/ 0 h 131445"/>
                  <a:gd name="connsiteX1" fmla="*/ 215265 w 215265"/>
                  <a:gd name="connsiteY1" fmla="*/ 123825 h 131445"/>
                  <a:gd name="connsiteX2" fmla="*/ 0 w 215265"/>
                  <a:gd name="connsiteY2" fmla="*/ 131445 h 131445"/>
                  <a:gd name="connsiteX3" fmla="*/ 169545 w 215265"/>
                  <a:gd name="connsiteY3" fmla="*/ 0 h 131445"/>
                  <a:gd name="connsiteX0" fmla="*/ 154305 w 215265"/>
                  <a:gd name="connsiteY0" fmla="*/ 0 h 169545"/>
                  <a:gd name="connsiteX1" fmla="*/ 215265 w 215265"/>
                  <a:gd name="connsiteY1" fmla="*/ 161925 h 169545"/>
                  <a:gd name="connsiteX2" fmla="*/ 0 w 215265"/>
                  <a:gd name="connsiteY2" fmla="*/ 169545 h 169545"/>
                  <a:gd name="connsiteX3" fmla="*/ 154305 w 215265"/>
                  <a:gd name="connsiteY3" fmla="*/ 0 h 169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5265" h="169545">
                    <a:moveTo>
                      <a:pt x="154305" y="0"/>
                    </a:moveTo>
                    <a:lnTo>
                      <a:pt x="215265" y="161925"/>
                    </a:lnTo>
                    <a:lnTo>
                      <a:pt x="0" y="169545"/>
                    </a:lnTo>
                    <a:lnTo>
                      <a:pt x="154305" y="0"/>
                    </a:lnTo>
                    <a:close/>
                  </a:path>
                </a:pathLst>
              </a:custGeom>
              <a:gradFill flip="none" rotWithShape="1">
                <a:gsLst>
                  <a:gs pos="84000">
                    <a:srgbClr val="061E00">
                      <a:lumMod val="0"/>
                    </a:srgbClr>
                  </a:gs>
                  <a:gs pos="0">
                    <a:srgbClr val="25AC00"/>
                  </a:gs>
                </a:gsLst>
                <a:lin ang="10200000" scaled="0"/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Freeform 4"/>
              <p:cNvSpPr/>
              <p:nvPr/>
            </p:nvSpPr>
            <p:spPr>
              <a:xfrm>
                <a:off x="454127" y="1169552"/>
                <a:ext cx="307120" cy="257124"/>
              </a:xfrm>
              <a:custGeom>
                <a:avLst/>
                <a:gdLst>
                  <a:gd name="connsiteX0" fmla="*/ 102870 w 327660"/>
                  <a:gd name="connsiteY0" fmla="*/ 0 h 270510"/>
                  <a:gd name="connsiteX1" fmla="*/ 0 w 327660"/>
                  <a:gd name="connsiteY1" fmla="*/ 270510 h 270510"/>
                  <a:gd name="connsiteX2" fmla="*/ 327660 w 327660"/>
                  <a:gd name="connsiteY2" fmla="*/ 240030 h 270510"/>
                  <a:gd name="connsiteX3" fmla="*/ 102870 w 327660"/>
                  <a:gd name="connsiteY3" fmla="*/ 0 h 270510"/>
                  <a:gd name="connsiteX0" fmla="*/ 106680 w 327660"/>
                  <a:gd name="connsiteY0" fmla="*/ 0 h 274320"/>
                  <a:gd name="connsiteX1" fmla="*/ 0 w 327660"/>
                  <a:gd name="connsiteY1" fmla="*/ 274320 h 274320"/>
                  <a:gd name="connsiteX2" fmla="*/ 327660 w 327660"/>
                  <a:gd name="connsiteY2" fmla="*/ 243840 h 274320"/>
                  <a:gd name="connsiteX3" fmla="*/ 106680 w 327660"/>
                  <a:gd name="connsiteY3" fmla="*/ 0 h 274320"/>
                  <a:gd name="connsiteX0" fmla="*/ 106680 w 327660"/>
                  <a:gd name="connsiteY0" fmla="*/ 0 h 274320"/>
                  <a:gd name="connsiteX1" fmla="*/ 0 w 327660"/>
                  <a:gd name="connsiteY1" fmla="*/ 274320 h 274320"/>
                  <a:gd name="connsiteX2" fmla="*/ 327660 w 327660"/>
                  <a:gd name="connsiteY2" fmla="*/ 243840 h 274320"/>
                  <a:gd name="connsiteX3" fmla="*/ 173355 w 327660"/>
                  <a:gd name="connsiteY3" fmla="*/ 0 h 274320"/>
                  <a:gd name="connsiteX4" fmla="*/ 106680 w 327660"/>
                  <a:gd name="connsiteY4" fmla="*/ 0 h 274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660" h="274320">
                    <a:moveTo>
                      <a:pt x="106680" y="0"/>
                    </a:moveTo>
                    <a:lnTo>
                      <a:pt x="0" y="274320"/>
                    </a:lnTo>
                    <a:lnTo>
                      <a:pt x="327660" y="243840"/>
                    </a:lnTo>
                    <a:cubicBezTo>
                      <a:pt x="268605" y="179070"/>
                      <a:pt x="232410" y="64770"/>
                      <a:pt x="173355" y="0"/>
                    </a:cubicBezTo>
                    <a:lnTo>
                      <a:pt x="106680" y="0"/>
                    </a:lnTo>
                    <a:close/>
                  </a:path>
                </a:pathLst>
              </a:custGeom>
              <a:gradFill flip="none" rotWithShape="1">
                <a:gsLst>
                  <a:gs pos="84000">
                    <a:srgbClr val="061E00">
                      <a:lumMod val="0"/>
                    </a:srgbClr>
                  </a:gs>
                  <a:gs pos="0">
                    <a:srgbClr val="25AC00"/>
                  </a:gs>
                </a:gsLst>
                <a:lin ang="1200000" scaled="0"/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Freeform 5"/>
              <p:cNvSpPr/>
              <p:nvPr/>
            </p:nvSpPr>
            <p:spPr>
              <a:xfrm>
                <a:off x="232715" y="1266206"/>
                <a:ext cx="2071275" cy="4601194"/>
              </a:xfrm>
              <a:custGeom>
                <a:avLst/>
                <a:gdLst>
                  <a:gd name="connsiteX0" fmla="*/ 0 w 2209800"/>
                  <a:gd name="connsiteY0" fmla="*/ 144780 h 3931920"/>
                  <a:gd name="connsiteX1" fmla="*/ 76200 w 2209800"/>
                  <a:gd name="connsiteY1" fmla="*/ 3840480 h 3931920"/>
                  <a:gd name="connsiteX2" fmla="*/ 2209800 w 2209800"/>
                  <a:gd name="connsiteY2" fmla="*/ 3931920 h 3931920"/>
                  <a:gd name="connsiteX3" fmla="*/ 2141220 w 2209800"/>
                  <a:gd name="connsiteY3" fmla="*/ 0 h 3931920"/>
                  <a:gd name="connsiteX4" fmla="*/ 0 w 2209800"/>
                  <a:gd name="connsiteY4" fmla="*/ 144780 h 3931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9800" h="3931920">
                    <a:moveTo>
                      <a:pt x="0" y="144780"/>
                    </a:moveTo>
                    <a:lnTo>
                      <a:pt x="76200" y="3840480"/>
                    </a:lnTo>
                    <a:lnTo>
                      <a:pt x="2209800" y="3931920"/>
                    </a:lnTo>
                    <a:lnTo>
                      <a:pt x="2141220" y="0"/>
                    </a:lnTo>
                    <a:lnTo>
                      <a:pt x="0" y="144780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304138" y="1409053"/>
                <a:ext cx="1971282" cy="4253430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Freeform 7"/>
              <p:cNvSpPr/>
              <p:nvPr/>
            </p:nvSpPr>
            <p:spPr>
              <a:xfrm>
                <a:off x="579118" y="1180265"/>
                <a:ext cx="1364184" cy="839223"/>
              </a:xfrm>
              <a:custGeom>
                <a:avLst/>
                <a:gdLst>
                  <a:gd name="connsiteX0" fmla="*/ 0 w 1455420"/>
                  <a:gd name="connsiteY0" fmla="*/ 0 h 895350"/>
                  <a:gd name="connsiteX1" fmla="*/ 1455420 w 1455420"/>
                  <a:gd name="connsiteY1" fmla="*/ 0 h 895350"/>
                  <a:gd name="connsiteX2" fmla="*/ 720090 w 1455420"/>
                  <a:gd name="connsiteY2" fmla="*/ 895350 h 895350"/>
                  <a:gd name="connsiteX3" fmla="*/ 0 w 1455420"/>
                  <a:gd name="connsiteY3" fmla="*/ 0 h 89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420" h="895350">
                    <a:moveTo>
                      <a:pt x="0" y="0"/>
                    </a:moveTo>
                    <a:lnTo>
                      <a:pt x="1455420" y="0"/>
                    </a:lnTo>
                    <a:lnTo>
                      <a:pt x="720090" y="89535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64000">
                    <a:srgbClr val="79DB1F"/>
                  </a:gs>
                  <a:gs pos="100000">
                    <a:srgbClr val="41A706"/>
                  </a:gs>
                  <a:gs pos="0">
                    <a:srgbClr val="156000"/>
                  </a:gs>
                </a:gsLst>
                <a:lin ang="5400000" scaled="1"/>
                <a:tileRect/>
              </a:gradFill>
              <a:ln w="28575" cap="sq">
                <a:gradFill flip="none" rotWithShape="1">
                  <a:gsLst>
                    <a:gs pos="0">
                      <a:srgbClr val="156000"/>
                    </a:gs>
                    <a:gs pos="61000">
                      <a:srgbClr val="A7FF57"/>
                    </a:gs>
                    <a:gs pos="95000">
                      <a:srgbClr val="156000"/>
                    </a:gs>
                  </a:gsLst>
                  <a:lin ang="5400000" scaled="1"/>
                  <a:tileRect/>
                </a:gradFill>
                <a:miter lim="800000"/>
              </a:ln>
              <a:effectLst>
                <a:outerShdw blurRad="101600" dist="635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789816" y="1198019"/>
                <a:ext cx="942787" cy="68566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70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1032656" y="1625589"/>
                <a:ext cx="457109" cy="42853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70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924277" y="1272186"/>
                <a:ext cx="702436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CN" altLang="en-US" sz="1600" b="1" dirty="0">
                    <a:solidFill>
                      <a:schemeClr val="bg1"/>
                    </a:solidFill>
                    <a:effectLst>
                      <a:outerShdw blurRad="63500" dist="38100" dir="5400000" sx="101000" sy="101000" algn="t" rotWithShape="0">
                        <a:prstClr val="black">
                          <a:alpha val="30000"/>
                        </a:prstClr>
                      </a:outerShdw>
                    </a:effectLst>
                  </a:rPr>
                  <a:t>阶段</a:t>
                </a:r>
                <a:r>
                  <a:rPr lang="en-US" altLang="zh-CN" sz="1600" b="1" dirty="0">
                    <a:solidFill>
                      <a:schemeClr val="bg1"/>
                    </a:solidFill>
                    <a:effectLst>
                      <a:outerShdw blurRad="63500" dist="38100" dir="5400000" sx="101000" sy="101000" algn="t" rotWithShape="0">
                        <a:prstClr val="black">
                          <a:alpha val="30000"/>
                        </a:prstClr>
                      </a:outerShdw>
                    </a:effectLst>
                  </a:rPr>
                  <a:t>1</a:t>
                </a:r>
                <a:endParaRPr lang="en-US" sz="1600" b="1" dirty="0">
                  <a:solidFill>
                    <a:schemeClr val="bg1"/>
                  </a:solidFill>
                  <a:effectLst>
                    <a:outerShdw blurRad="63500" dist="38100" dir="5400000" sx="101000" sy="101000" algn="t" rotWithShape="0">
                      <a:prstClr val="black">
                        <a:alpha val="30000"/>
                      </a:prstClr>
                    </a:outerShdw>
                  </a:effectLst>
                </a:endParaRPr>
              </a:p>
            </p:txBody>
          </p:sp>
          <p:sp>
            <p:nvSpPr>
              <p:cNvPr id="12" name="Freeform 11"/>
              <p:cNvSpPr/>
              <p:nvPr/>
            </p:nvSpPr>
            <p:spPr>
              <a:xfrm>
                <a:off x="1167130" y="1757270"/>
                <a:ext cx="171416" cy="112823"/>
              </a:xfrm>
              <a:custGeom>
                <a:avLst/>
                <a:gdLst>
                  <a:gd name="connsiteX0" fmla="*/ 0 w 1455420"/>
                  <a:gd name="connsiteY0" fmla="*/ 0 h 895350"/>
                  <a:gd name="connsiteX1" fmla="*/ 1455420 w 1455420"/>
                  <a:gd name="connsiteY1" fmla="*/ 0 h 895350"/>
                  <a:gd name="connsiteX2" fmla="*/ 720090 w 1455420"/>
                  <a:gd name="connsiteY2" fmla="*/ 895350 h 895350"/>
                  <a:gd name="connsiteX3" fmla="*/ 0 w 1455420"/>
                  <a:gd name="connsiteY3" fmla="*/ 0 h 89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420" h="895350">
                    <a:moveTo>
                      <a:pt x="0" y="0"/>
                    </a:moveTo>
                    <a:lnTo>
                      <a:pt x="1455420" y="0"/>
                    </a:lnTo>
                    <a:lnTo>
                      <a:pt x="720090" y="8953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58715" y="6096000"/>
                <a:ext cx="2362661" cy="236266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Text" lastClr="000000">
                      <a:lumMod val="50000"/>
                      <a:lumOff val="50000"/>
                      <a:alpha val="94000"/>
                    </a:sysClr>
                  </a:gs>
                  <a:gs pos="100000">
                    <a:sysClr val="window" lastClr="FFFFFF">
                      <a:alpha val="0"/>
                      <a:lumMod val="10000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418414" y="2173281"/>
                <a:ext cx="1628450" cy="107134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</a:ln>
              <a:effectLst/>
            </p:spPr>
            <p:txBody>
              <a:bodyPr lIns="91440" tIns="0" rIns="91440" bIns="0" rtlCol="0" anchor="t"/>
              <a:lstStyle/>
              <a:p>
                <a:pPr lvl="0" algn="ctr">
                  <a:defRPr/>
                </a:pPr>
                <a:r>
                  <a:rPr lang="zh-CN" altLang="en-US" sz="18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手把手，</a:t>
                </a:r>
                <a:endParaRPr lang="en-US" altLang="zh-CN" sz="18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  <a:p>
                <a:pPr lvl="0" algn="ctr">
                  <a:defRPr/>
                </a:pPr>
                <a:r>
                  <a:rPr lang="zh-CN" altLang="en-US" sz="18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告知式</a:t>
                </a:r>
                <a:endParaRPr lang="en-US" sz="18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3784945" y="1312500"/>
              <a:ext cx="2362661" cy="5164500"/>
              <a:chOff x="2280018" y="1167766"/>
              <a:chExt cx="2362661" cy="5164500"/>
            </a:xfrm>
          </p:grpSpPr>
          <p:sp>
            <p:nvSpPr>
              <p:cNvPr id="16" name="Freeform 15"/>
              <p:cNvSpPr/>
              <p:nvPr/>
            </p:nvSpPr>
            <p:spPr>
              <a:xfrm>
                <a:off x="4048542" y="1167766"/>
                <a:ext cx="201771" cy="158917"/>
              </a:xfrm>
              <a:custGeom>
                <a:avLst/>
                <a:gdLst>
                  <a:gd name="connsiteX0" fmla="*/ 163830 w 213360"/>
                  <a:gd name="connsiteY0" fmla="*/ 0 h 152400"/>
                  <a:gd name="connsiteX1" fmla="*/ 213360 w 213360"/>
                  <a:gd name="connsiteY1" fmla="*/ 137160 h 152400"/>
                  <a:gd name="connsiteX2" fmla="*/ 0 w 213360"/>
                  <a:gd name="connsiteY2" fmla="*/ 152400 h 152400"/>
                  <a:gd name="connsiteX3" fmla="*/ 163830 w 213360"/>
                  <a:gd name="connsiteY3" fmla="*/ 0 h 152400"/>
                  <a:gd name="connsiteX0" fmla="*/ 163830 w 222885"/>
                  <a:gd name="connsiteY0" fmla="*/ 0 h 160020"/>
                  <a:gd name="connsiteX1" fmla="*/ 222885 w 222885"/>
                  <a:gd name="connsiteY1" fmla="*/ 160020 h 160020"/>
                  <a:gd name="connsiteX2" fmla="*/ 0 w 222885"/>
                  <a:gd name="connsiteY2" fmla="*/ 152400 h 160020"/>
                  <a:gd name="connsiteX3" fmla="*/ 163830 w 222885"/>
                  <a:gd name="connsiteY3" fmla="*/ 0 h 160020"/>
                  <a:gd name="connsiteX0" fmla="*/ 171450 w 230505"/>
                  <a:gd name="connsiteY0" fmla="*/ 0 h 163830"/>
                  <a:gd name="connsiteX1" fmla="*/ 230505 w 230505"/>
                  <a:gd name="connsiteY1" fmla="*/ 160020 h 163830"/>
                  <a:gd name="connsiteX2" fmla="*/ 0 w 230505"/>
                  <a:gd name="connsiteY2" fmla="*/ 163830 h 163830"/>
                  <a:gd name="connsiteX3" fmla="*/ 171450 w 230505"/>
                  <a:gd name="connsiteY3" fmla="*/ 0 h 163830"/>
                  <a:gd name="connsiteX0" fmla="*/ 156210 w 215265"/>
                  <a:gd name="connsiteY0" fmla="*/ 0 h 167640"/>
                  <a:gd name="connsiteX1" fmla="*/ 215265 w 215265"/>
                  <a:gd name="connsiteY1" fmla="*/ 160020 h 167640"/>
                  <a:gd name="connsiteX2" fmla="*/ 0 w 215265"/>
                  <a:gd name="connsiteY2" fmla="*/ 167640 h 167640"/>
                  <a:gd name="connsiteX3" fmla="*/ 156210 w 215265"/>
                  <a:gd name="connsiteY3" fmla="*/ 0 h 167640"/>
                  <a:gd name="connsiteX0" fmla="*/ 169545 w 215265"/>
                  <a:gd name="connsiteY0" fmla="*/ 0 h 131445"/>
                  <a:gd name="connsiteX1" fmla="*/ 215265 w 215265"/>
                  <a:gd name="connsiteY1" fmla="*/ 123825 h 131445"/>
                  <a:gd name="connsiteX2" fmla="*/ 0 w 215265"/>
                  <a:gd name="connsiteY2" fmla="*/ 131445 h 131445"/>
                  <a:gd name="connsiteX3" fmla="*/ 169545 w 215265"/>
                  <a:gd name="connsiteY3" fmla="*/ 0 h 131445"/>
                  <a:gd name="connsiteX0" fmla="*/ 154305 w 215265"/>
                  <a:gd name="connsiteY0" fmla="*/ 0 h 169545"/>
                  <a:gd name="connsiteX1" fmla="*/ 215265 w 215265"/>
                  <a:gd name="connsiteY1" fmla="*/ 161925 h 169545"/>
                  <a:gd name="connsiteX2" fmla="*/ 0 w 215265"/>
                  <a:gd name="connsiteY2" fmla="*/ 169545 h 169545"/>
                  <a:gd name="connsiteX3" fmla="*/ 154305 w 215265"/>
                  <a:gd name="connsiteY3" fmla="*/ 0 h 169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5265" h="169545">
                    <a:moveTo>
                      <a:pt x="154305" y="0"/>
                    </a:moveTo>
                    <a:lnTo>
                      <a:pt x="215265" y="161925"/>
                    </a:lnTo>
                    <a:lnTo>
                      <a:pt x="0" y="169545"/>
                    </a:lnTo>
                    <a:lnTo>
                      <a:pt x="154305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36AA3"/>
                  </a:gs>
                  <a:gs pos="100000">
                    <a:srgbClr val="06225A">
                      <a:lumMod val="0"/>
                    </a:srgbClr>
                  </a:gs>
                </a:gsLst>
                <a:lin ang="10800000" scaled="1"/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Freeform 16"/>
              <p:cNvSpPr/>
              <p:nvPr/>
            </p:nvSpPr>
            <p:spPr>
              <a:xfrm>
                <a:off x="2675430" y="1169552"/>
                <a:ext cx="307120" cy="257124"/>
              </a:xfrm>
              <a:custGeom>
                <a:avLst/>
                <a:gdLst>
                  <a:gd name="connsiteX0" fmla="*/ 102870 w 327660"/>
                  <a:gd name="connsiteY0" fmla="*/ 0 h 270510"/>
                  <a:gd name="connsiteX1" fmla="*/ 0 w 327660"/>
                  <a:gd name="connsiteY1" fmla="*/ 270510 h 270510"/>
                  <a:gd name="connsiteX2" fmla="*/ 327660 w 327660"/>
                  <a:gd name="connsiteY2" fmla="*/ 240030 h 270510"/>
                  <a:gd name="connsiteX3" fmla="*/ 102870 w 327660"/>
                  <a:gd name="connsiteY3" fmla="*/ 0 h 270510"/>
                  <a:gd name="connsiteX0" fmla="*/ 106680 w 327660"/>
                  <a:gd name="connsiteY0" fmla="*/ 0 h 274320"/>
                  <a:gd name="connsiteX1" fmla="*/ 0 w 327660"/>
                  <a:gd name="connsiteY1" fmla="*/ 274320 h 274320"/>
                  <a:gd name="connsiteX2" fmla="*/ 327660 w 327660"/>
                  <a:gd name="connsiteY2" fmla="*/ 243840 h 274320"/>
                  <a:gd name="connsiteX3" fmla="*/ 106680 w 327660"/>
                  <a:gd name="connsiteY3" fmla="*/ 0 h 274320"/>
                  <a:gd name="connsiteX0" fmla="*/ 106680 w 327660"/>
                  <a:gd name="connsiteY0" fmla="*/ 0 h 274320"/>
                  <a:gd name="connsiteX1" fmla="*/ 0 w 327660"/>
                  <a:gd name="connsiteY1" fmla="*/ 274320 h 274320"/>
                  <a:gd name="connsiteX2" fmla="*/ 327660 w 327660"/>
                  <a:gd name="connsiteY2" fmla="*/ 243840 h 274320"/>
                  <a:gd name="connsiteX3" fmla="*/ 173355 w 327660"/>
                  <a:gd name="connsiteY3" fmla="*/ 0 h 274320"/>
                  <a:gd name="connsiteX4" fmla="*/ 106680 w 327660"/>
                  <a:gd name="connsiteY4" fmla="*/ 0 h 274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660" h="274320">
                    <a:moveTo>
                      <a:pt x="106680" y="0"/>
                    </a:moveTo>
                    <a:lnTo>
                      <a:pt x="0" y="274320"/>
                    </a:lnTo>
                    <a:lnTo>
                      <a:pt x="327660" y="243840"/>
                    </a:lnTo>
                    <a:cubicBezTo>
                      <a:pt x="268605" y="179070"/>
                      <a:pt x="232410" y="64770"/>
                      <a:pt x="173355" y="0"/>
                    </a:cubicBezTo>
                    <a:lnTo>
                      <a:pt x="10668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036AA3"/>
                  </a:gs>
                  <a:gs pos="100000">
                    <a:srgbClr val="06225A">
                      <a:lumMod val="0"/>
                    </a:srgbClr>
                  </a:gs>
                </a:gsLst>
                <a:lin ang="0" scaled="1"/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Freeform 17"/>
              <p:cNvSpPr/>
              <p:nvPr/>
            </p:nvSpPr>
            <p:spPr>
              <a:xfrm>
                <a:off x="2454018" y="1266206"/>
                <a:ext cx="2071275" cy="4601194"/>
              </a:xfrm>
              <a:custGeom>
                <a:avLst/>
                <a:gdLst>
                  <a:gd name="connsiteX0" fmla="*/ 0 w 2209800"/>
                  <a:gd name="connsiteY0" fmla="*/ 144780 h 3931920"/>
                  <a:gd name="connsiteX1" fmla="*/ 76200 w 2209800"/>
                  <a:gd name="connsiteY1" fmla="*/ 3840480 h 3931920"/>
                  <a:gd name="connsiteX2" fmla="*/ 2209800 w 2209800"/>
                  <a:gd name="connsiteY2" fmla="*/ 3931920 h 3931920"/>
                  <a:gd name="connsiteX3" fmla="*/ 2141220 w 2209800"/>
                  <a:gd name="connsiteY3" fmla="*/ 0 h 3931920"/>
                  <a:gd name="connsiteX4" fmla="*/ 0 w 2209800"/>
                  <a:gd name="connsiteY4" fmla="*/ 144780 h 3931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9800" h="3931920">
                    <a:moveTo>
                      <a:pt x="0" y="144780"/>
                    </a:moveTo>
                    <a:lnTo>
                      <a:pt x="76200" y="3840480"/>
                    </a:lnTo>
                    <a:lnTo>
                      <a:pt x="2209800" y="3931920"/>
                    </a:lnTo>
                    <a:lnTo>
                      <a:pt x="2141220" y="0"/>
                    </a:lnTo>
                    <a:lnTo>
                      <a:pt x="0" y="144780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2525441" y="1409053"/>
                <a:ext cx="1971282" cy="4253430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Freeform 19"/>
              <p:cNvSpPr/>
              <p:nvPr/>
            </p:nvSpPr>
            <p:spPr>
              <a:xfrm>
                <a:off x="2800421" y="1180265"/>
                <a:ext cx="1364184" cy="839223"/>
              </a:xfrm>
              <a:custGeom>
                <a:avLst/>
                <a:gdLst>
                  <a:gd name="connsiteX0" fmla="*/ 0 w 1455420"/>
                  <a:gd name="connsiteY0" fmla="*/ 0 h 895350"/>
                  <a:gd name="connsiteX1" fmla="*/ 1455420 w 1455420"/>
                  <a:gd name="connsiteY1" fmla="*/ 0 h 895350"/>
                  <a:gd name="connsiteX2" fmla="*/ 720090 w 1455420"/>
                  <a:gd name="connsiteY2" fmla="*/ 895350 h 895350"/>
                  <a:gd name="connsiteX3" fmla="*/ 0 w 1455420"/>
                  <a:gd name="connsiteY3" fmla="*/ 0 h 89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420" h="895350">
                    <a:moveTo>
                      <a:pt x="0" y="0"/>
                    </a:moveTo>
                    <a:lnTo>
                      <a:pt x="1455420" y="0"/>
                    </a:lnTo>
                    <a:lnTo>
                      <a:pt x="720090" y="89535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64000">
                    <a:srgbClr val="00A4DE"/>
                  </a:gs>
                  <a:gs pos="100000">
                    <a:srgbClr val="035992"/>
                  </a:gs>
                  <a:gs pos="0">
                    <a:srgbClr val="06225A"/>
                  </a:gs>
                </a:gsLst>
                <a:lin ang="5400000" scaled="1"/>
                <a:tileRect/>
              </a:gradFill>
              <a:ln w="28575" cap="sq">
                <a:gradFill flip="none" rotWithShape="1">
                  <a:gsLst>
                    <a:gs pos="0">
                      <a:srgbClr val="06225A"/>
                    </a:gs>
                    <a:gs pos="61000">
                      <a:srgbClr val="00B0F0">
                        <a:lumMod val="56000"/>
                        <a:lumOff val="44000"/>
                      </a:srgbClr>
                    </a:gs>
                    <a:gs pos="100000">
                      <a:srgbClr val="002060"/>
                    </a:gs>
                  </a:gsLst>
                  <a:lin ang="5400000" scaled="1"/>
                  <a:tileRect/>
                </a:gradFill>
                <a:miter lim="800000"/>
              </a:ln>
              <a:effectLst>
                <a:outerShdw blurRad="101600" dist="635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3011119" y="1198019"/>
                <a:ext cx="942787" cy="68566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70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3253959" y="1625589"/>
                <a:ext cx="457109" cy="42853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70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3145579" y="1272186"/>
                <a:ext cx="702436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CN" altLang="en-US" sz="1600" b="1" dirty="0">
                    <a:solidFill>
                      <a:schemeClr val="bg1"/>
                    </a:solidFill>
                    <a:effectLst>
                      <a:outerShdw blurRad="63500" dist="38100" dir="5400000" sx="101000" sy="101000" algn="t" rotWithShape="0">
                        <a:prstClr val="black">
                          <a:alpha val="30000"/>
                        </a:prstClr>
                      </a:outerShdw>
                    </a:effectLst>
                  </a:rPr>
                  <a:t>阶段</a:t>
                </a:r>
                <a:r>
                  <a:rPr lang="en-US" altLang="zh-CN" sz="1600" b="1" dirty="0">
                    <a:solidFill>
                      <a:schemeClr val="bg1"/>
                    </a:solidFill>
                    <a:effectLst>
                      <a:outerShdw blurRad="63500" dist="38100" dir="5400000" sx="101000" sy="101000" algn="t" rotWithShape="0">
                        <a:prstClr val="black">
                          <a:alpha val="30000"/>
                        </a:prstClr>
                      </a:outerShdw>
                    </a:effectLst>
                  </a:rPr>
                  <a:t>2</a:t>
                </a:r>
                <a:endParaRPr lang="en-US" sz="1600" b="1" dirty="0">
                  <a:solidFill>
                    <a:schemeClr val="bg1"/>
                  </a:solidFill>
                  <a:effectLst>
                    <a:outerShdw blurRad="63500" dist="38100" dir="5400000" sx="101000" sy="101000" algn="t" rotWithShape="0">
                      <a:prstClr val="black">
                        <a:alpha val="30000"/>
                      </a:prstClr>
                    </a:outerShdw>
                  </a:effectLst>
                </a:endParaRPr>
              </a:p>
            </p:txBody>
          </p:sp>
          <p:sp>
            <p:nvSpPr>
              <p:cNvPr id="24" name="Freeform 23"/>
              <p:cNvSpPr/>
              <p:nvPr/>
            </p:nvSpPr>
            <p:spPr>
              <a:xfrm>
                <a:off x="3388433" y="1757270"/>
                <a:ext cx="171416" cy="112823"/>
              </a:xfrm>
              <a:custGeom>
                <a:avLst/>
                <a:gdLst>
                  <a:gd name="connsiteX0" fmla="*/ 0 w 1455420"/>
                  <a:gd name="connsiteY0" fmla="*/ 0 h 895350"/>
                  <a:gd name="connsiteX1" fmla="*/ 1455420 w 1455420"/>
                  <a:gd name="connsiteY1" fmla="*/ 0 h 895350"/>
                  <a:gd name="connsiteX2" fmla="*/ 720090 w 1455420"/>
                  <a:gd name="connsiteY2" fmla="*/ 895350 h 895350"/>
                  <a:gd name="connsiteX3" fmla="*/ 0 w 1455420"/>
                  <a:gd name="connsiteY3" fmla="*/ 0 h 89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420" h="895350">
                    <a:moveTo>
                      <a:pt x="0" y="0"/>
                    </a:moveTo>
                    <a:lnTo>
                      <a:pt x="1455420" y="0"/>
                    </a:lnTo>
                    <a:lnTo>
                      <a:pt x="720090" y="8953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2280018" y="6096000"/>
                <a:ext cx="2362661" cy="236266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Text" lastClr="000000">
                      <a:lumMod val="50000"/>
                      <a:lumOff val="50000"/>
                      <a:alpha val="94000"/>
                    </a:sysClr>
                  </a:gs>
                  <a:gs pos="100000">
                    <a:sysClr val="window" lastClr="FFFFFF">
                      <a:alpha val="0"/>
                      <a:lumMod val="10000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2639717" y="2173281"/>
                <a:ext cx="1628450" cy="107134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</a:ln>
              <a:effectLst/>
            </p:spPr>
            <p:txBody>
              <a:bodyPr lIns="91440" tIns="0" rIns="91440" bIns="0" rtlCol="0" anchor="t"/>
              <a:lstStyle/>
              <a:p>
                <a:pPr lvl="0" algn="ctr">
                  <a:defRPr/>
                </a:pPr>
                <a:r>
                  <a:rPr lang="zh-CN" altLang="en-US" sz="18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推销式</a:t>
                </a:r>
                <a:endParaRPr lang="en-US" sz="18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6006248" y="1312500"/>
              <a:ext cx="2362661" cy="5164500"/>
              <a:chOff x="4501321" y="1167766"/>
              <a:chExt cx="2362661" cy="5164500"/>
            </a:xfrm>
          </p:grpSpPr>
          <p:sp>
            <p:nvSpPr>
              <p:cNvPr id="28" name="Freeform 27"/>
              <p:cNvSpPr/>
              <p:nvPr/>
            </p:nvSpPr>
            <p:spPr>
              <a:xfrm>
                <a:off x="6269845" y="1167766"/>
                <a:ext cx="201771" cy="158917"/>
              </a:xfrm>
              <a:custGeom>
                <a:avLst/>
                <a:gdLst>
                  <a:gd name="connsiteX0" fmla="*/ 163830 w 213360"/>
                  <a:gd name="connsiteY0" fmla="*/ 0 h 152400"/>
                  <a:gd name="connsiteX1" fmla="*/ 213360 w 213360"/>
                  <a:gd name="connsiteY1" fmla="*/ 137160 h 152400"/>
                  <a:gd name="connsiteX2" fmla="*/ 0 w 213360"/>
                  <a:gd name="connsiteY2" fmla="*/ 152400 h 152400"/>
                  <a:gd name="connsiteX3" fmla="*/ 163830 w 213360"/>
                  <a:gd name="connsiteY3" fmla="*/ 0 h 152400"/>
                  <a:gd name="connsiteX0" fmla="*/ 163830 w 222885"/>
                  <a:gd name="connsiteY0" fmla="*/ 0 h 160020"/>
                  <a:gd name="connsiteX1" fmla="*/ 222885 w 222885"/>
                  <a:gd name="connsiteY1" fmla="*/ 160020 h 160020"/>
                  <a:gd name="connsiteX2" fmla="*/ 0 w 222885"/>
                  <a:gd name="connsiteY2" fmla="*/ 152400 h 160020"/>
                  <a:gd name="connsiteX3" fmla="*/ 163830 w 222885"/>
                  <a:gd name="connsiteY3" fmla="*/ 0 h 160020"/>
                  <a:gd name="connsiteX0" fmla="*/ 171450 w 230505"/>
                  <a:gd name="connsiteY0" fmla="*/ 0 h 163830"/>
                  <a:gd name="connsiteX1" fmla="*/ 230505 w 230505"/>
                  <a:gd name="connsiteY1" fmla="*/ 160020 h 163830"/>
                  <a:gd name="connsiteX2" fmla="*/ 0 w 230505"/>
                  <a:gd name="connsiteY2" fmla="*/ 163830 h 163830"/>
                  <a:gd name="connsiteX3" fmla="*/ 171450 w 230505"/>
                  <a:gd name="connsiteY3" fmla="*/ 0 h 163830"/>
                  <a:gd name="connsiteX0" fmla="*/ 156210 w 215265"/>
                  <a:gd name="connsiteY0" fmla="*/ 0 h 167640"/>
                  <a:gd name="connsiteX1" fmla="*/ 215265 w 215265"/>
                  <a:gd name="connsiteY1" fmla="*/ 160020 h 167640"/>
                  <a:gd name="connsiteX2" fmla="*/ 0 w 215265"/>
                  <a:gd name="connsiteY2" fmla="*/ 167640 h 167640"/>
                  <a:gd name="connsiteX3" fmla="*/ 156210 w 215265"/>
                  <a:gd name="connsiteY3" fmla="*/ 0 h 167640"/>
                  <a:gd name="connsiteX0" fmla="*/ 169545 w 215265"/>
                  <a:gd name="connsiteY0" fmla="*/ 0 h 131445"/>
                  <a:gd name="connsiteX1" fmla="*/ 215265 w 215265"/>
                  <a:gd name="connsiteY1" fmla="*/ 123825 h 131445"/>
                  <a:gd name="connsiteX2" fmla="*/ 0 w 215265"/>
                  <a:gd name="connsiteY2" fmla="*/ 131445 h 131445"/>
                  <a:gd name="connsiteX3" fmla="*/ 169545 w 215265"/>
                  <a:gd name="connsiteY3" fmla="*/ 0 h 131445"/>
                  <a:gd name="connsiteX0" fmla="*/ 154305 w 215265"/>
                  <a:gd name="connsiteY0" fmla="*/ 0 h 169545"/>
                  <a:gd name="connsiteX1" fmla="*/ 215265 w 215265"/>
                  <a:gd name="connsiteY1" fmla="*/ 161925 h 169545"/>
                  <a:gd name="connsiteX2" fmla="*/ 0 w 215265"/>
                  <a:gd name="connsiteY2" fmla="*/ 169545 h 169545"/>
                  <a:gd name="connsiteX3" fmla="*/ 154305 w 215265"/>
                  <a:gd name="connsiteY3" fmla="*/ 0 h 169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5265" h="169545">
                    <a:moveTo>
                      <a:pt x="154305" y="0"/>
                    </a:moveTo>
                    <a:lnTo>
                      <a:pt x="215265" y="161925"/>
                    </a:lnTo>
                    <a:lnTo>
                      <a:pt x="0" y="169545"/>
                    </a:lnTo>
                    <a:lnTo>
                      <a:pt x="154305" y="0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rgbClr val="EE6000"/>
                  </a:gs>
                  <a:gs pos="0">
                    <a:srgbClr val="A02E00">
                      <a:lumMod val="0"/>
                    </a:srgbClr>
                  </a:gs>
                </a:gsLst>
                <a:lin ang="0" scaled="1"/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Freeform 28"/>
              <p:cNvSpPr/>
              <p:nvPr/>
            </p:nvSpPr>
            <p:spPr>
              <a:xfrm>
                <a:off x="4896733" y="1169552"/>
                <a:ext cx="307120" cy="257124"/>
              </a:xfrm>
              <a:custGeom>
                <a:avLst/>
                <a:gdLst>
                  <a:gd name="connsiteX0" fmla="*/ 102870 w 327660"/>
                  <a:gd name="connsiteY0" fmla="*/ 0 h 270510"/>
                  <a:gd name="connsiteX1" fmla="*/ 0 w 327660"/>
                  <a:gd name="connsiteY1" fmla="*/ 270510 h 270510"/>
                  <a:gd name="connsiteX2" fmla="*/ 327660 w 327660"/>
                  <a:gd name="connsiteY2" fmla="*/ 240030 h 270510"/>
                  <a:gd name="connsiteX3" fmla="*/ 102870 w 327660"/>
                  <a:gd name="connsiteY3" fmla="*/ 0 h 270510"/>
                  <a:gd name="connsiteX0" fmla="*/ 106680 w 327660"/>
                  <a:gd name="connsiteY0" fmla="*/ 0 h 274320"/>
                  <a:gd name="connsiteX1" fmla="*/ 0 w 327660"/>
                  <a:gd name="connsiteY1" fmla="*/ 274320 h 274320"/>
                  <a:gd name="connsiteX2" fmla="*/ 327660 w 327660"/>
                  <a:gd name="connsiteY2" fmla="*/ 243840 h 274320"/>
                  <a:gd name="connsiteX3" fmla="*/ 106680 w 327660"/>
                  <a:gd name="connsiteY3" fmla="*/ 0 h 274320"/>
                  <a:gd name="connsiteX0" fmla="*/ 106680 w 327660"/>
                  <a:gd name="connsiteY0" fmla="*/ 0 h 274320"/>
                  <a:gd name="connsiteX1" fmla="*/ 0 w 327660"/>
                  <a:gd name="connsiteY1" fmla="*/ 274320 h 274320"/>
                  <a:gd name="connsiteX2" fmla="*/ 327660 w 327660"/>
                  <a:gd name="connsiteY2" fmla="*/ 243840 h 274320"/>
                  <a:gd name="connsiteX3" fmla="*/ 173355 w 327660"/>
                  <a:gd name="connsiteY3" fmla="*/ 0 h 274320"/>
                  <a:gd name="connsiteX4" fmla="*/ 106680 w 327660"/>
                  <a:gd name="connsiteY4" fmla="*/ 0 h 274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660" h="274320">
                    <a:moveTo>
                      <a:pt x="106680" y="0"/>
                    </a:moveTo>
                    <a:lnTo>
                      <a:pt x="0" y="274320"/>
                    </a:lnTo>
                    <a:lnTo>
                      <a:pt x="327660" y="243840"/>
                    </a:lnTo>
                    <a:cubicBezTo>
                      <a:pt x="268605" y="179070"/>
                      <a:pt x="232410" y="64770"/>
                      <a:pt x="173355" y="0"/>
                    </a:cubicBezTo>
                    <a:lnTo>
                      <a:pt x="10668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EE6000"/>
                  </a:gs>
                  <a:gs pos="100000">
                    <a:srgbClr val="A02E00">
                      <a:lumMod val="0"/>
                    </a:srgbClr>
                  </a:gs>
                </a:gsLst>
                <a:lin ang="0" scaled="1"/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Freeform 29"/>
              <p:cNvSpPr/>
              <p:nvPr/>
            </p:nvSpPr>
            <p:spPr>
              <a:xfrm>
                <a:off x="4675321" y="1266206"/>
                <a:ext cx="2071275" cy="4601194"/>
              </a:xfrm>
              <a:custGeom>
                <a:avLst/>
                <a:gdLst>
                  <a:gd name="connsiteX0" fmla="*/ 0 w 2209800"/>
                  <a:gd name="connsiteY0" fmla="*/ 144780 h 3931920"/>
                  <a:gd name="connsiteX1" fmla="*/ 76200 w 2209800"/>
                  <a:gd name="connsiteY1" fmla="*/ 3840480 h 3931920"/>
                  <a:gd name="connsiteX2" fmla="*/ 2209800 w 2209800"/>
                  <a:gd name="connsiteY2" fmla="*/ 3931920 h 3931920"/>
                  <a:gd name="connsiteX3" fmla="*/ 2141220 w 2209800"/>
                  <a:gd name="connsiteY3" fmla="*/ 0 h 3931920"/>
                  <a:gd name="connsiteX4" fmla="*/ 0 w 2209800"/>
                  <a:gd name="connsiteY4" fmla="*/ 144780 h 3931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9800" h="3931920">
                    <a:moveTo>
                      <a:pt x="0" y="144780"/>
                    </a:moveTo>
                    <a:lnTo>
                      <a:pt x="76200" y="3840480"/>
                    </a:lnTo>
                    <a:lnTo>
                      <a:pt x="2209800" y="3931920"/>
                    </a:lnTo>
                    <a:lnTo>
                      <a:pt x="2141220" y="0"/>
                    </a:lnTo>
                    <a:lnTo>
                      <a:pt x="0" y="144780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746744" y="1409053"/>
                <a:ext cx="1971282" cy="4253430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Freeform 31"/>
              <p:cNvSpPr/>
              <p:nvPr/>
            </p:nvSpPr>
            <p:spPr>
              <a:xfrm>
                <a:off x="5021724" y="1180265"/>
                <a:ext cx="1364184" cy="839223"/>
              </a:xfrm>
              <a:custGeom>
                <a:avLst/>
                <a:gdLst>
                  <a:gd name="connsiteX0" fmla="*/ 0 w 1455420"/>
                  <a:gd name="connsiteY0" fmla="*/ 0 h 895350"/>
                  <a:gd name="connsiteX1" fmla="*/ 1455420 w 1455420"/>
                  <a:gd name="connsiteY1" fmla="*/ 0 h 895350"/>
                  <a:gd name="connsiteX2" fmla="*/ 720090 w 1455420"/>
                  <a:gd name="connsiteY2" fmla="*/ 895350 h 895350"/>
                  <a:gd name="connsiteX3" fmla="*/ 0 w 1455420"/>
                  <a:gd name="connsiteY3" fmla="*/ 0 h 89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420" h="895350">
                    <a:moveTo>
                      <a:pt x="0" y="0"/>
                    </a:moveTo>
                    <a:lnTo>
                      <a:pt x="1455420" y="0"/>
                    </a:lnTo>
                    <a:lnTo>
                      <a:pt x="720090" y="89535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46000">
                    <a:srgbClr val="FF6A05"/>
                  </a:gs>
                  <a:gs pos="100000">
                    <a:srgbClr val="D04C03"/>
                  </a:gs>
                  <a:gs pos="0">
                    <a:srgbClr val="A02E00"/>
                  </a:gs>
                </a:gsLst>
                <a:lin ang="5400000" scaled="1"/>
                <a:tileRect/>
              </a:gradFill>
              <a:ln w="28575" cap="sq">
                <a:gradFill flip="none" rotWithShape="1">
                  <a:gsLst>
                    <a:gs pos="0">
                      <a:srgbClr val="A02E00"/>
                    </a:gs>
                    <a:gs pos="50000">
                      <a:srgbClr val="FFBF93"/>
                    </a:gs>
                    <a:gs pos="95000">
                      <a:srgbClr val="A02E00"/>
                    </a:gs>
                  </a:gsLst>
                  <a:lin ang="5400000" scaled="1"/>
                  <a:tileRect/>
                </a:gradFill>
                <a:miter lim="800000"/>
              </a:ln>
              <a:effectLst>
                <a:outerShdw blurRad="101600" dist="635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5232422" y="1198019"/>
                <a:ext cx="942787" cy="68566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70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5475262" y="1625589"/>
                <a:ext cx="457109" cy="42853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70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5366882" y="1272186"/>
                <a:ext cx="702436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CN" altLang="en-US" sz="1600" b="1" dirty="0">
                    <a:solidFill>
                      <a:schemeClr val="bg1"/>
                    </a:solidFill>
                    <a:effectLst>
                      <a:outerShdw blurRad="63500" dist="38100" dir="5400000" sx="101000" sy="101000" algn="t" rotWithShape="0">
                        <a:prstClr val="black">
                          <a:alpha val="30000"/>
                        </a:prstClr>
                      </a:outerShdw>
                    </a:effectLst>
                  </a:rPr>
                  <a:t>阶段</a:t>
                </a:r>
                <a:r>
                  <a:rPr lang="en-US" altLang="zh-CN" sz="1600" b="1" dirty="0">
                    <a:solidFill>
                      <a:schemeClr val="bg1"/>
                    </a:solidFill>
                    <a:effectLst>
                      <a:outerShdw blurRad="63500" dist="38100" dir="5400000" sx="101000" sy="101000" algn="t" rotWithShape="0">
                        <a:prstClr val="black">
                          <a:alpha val="30000"/>
                        </a:prstClr>
                      </a:outerShdw>
                    </a:effectLst>
                  </a:rPr>
                  <a:t>3</a:t>
                </a:r>
                <a:endParaRPr lang="en-US" sz="1600" b="1" dirty="0">
                  <a:solidFill>
                    <a:schemeClr val="bg1"/>
                  </a:solidFill>
                  <a:effectLst>
                    <a:outerShdw blurRad="63500" dist="38100" dir="5400000" sx="101000" sy="101000" algn="t" rotWithShape="0">
                      <a:prstClr val="black">
                        <a:alpha val="30000"/>
                      </a:prstClr>
                    </a:outerShdw>
                  </a:effectLst>
                </a:endParaRPr>
              </a:p>
            </p:txBody>
          </p:sp>
          <p:sp>
            <p:nvSpPr>
              <p:cNvPr id="36" name="Freeform 35"/>
              <p:cNvSpPr/>
              <p:nvPr/>
            </p:nvSpPr>
            <p:spPr>
              <a:xfrm>
                <a:off x="5609736" y="1757270"/>
                <a:ext cx="171416" cy="112823"/>
              </a:xfrm>
              <a:custGeom>
                <a:avLst/>
                <a:gdLst>
                  <a:gd name="connsiteX0" fmla="*/ 0 w 1455420"/>
                  <a:gd name="connsiteY0" fmla="*/ 0 h 895350"/>
                  <a:gd name="connsiteX1" fmla="*/ 1455420 w 1455420"/>
                  <a:gd name="connsiteY1" fmla="*/ 0 h 895350"/>
                  <a:gd name="connsiteX2" fmla="*/ 720090 w 1455420"/>
                  <a:gd name="connsiteY2" fmla="*/ 895350 h 895350"/>
                  <a:gd name="connsiteX3" fmla="*/ 0 w 1455420"/>
                  <a:gd name="connsiteY3" fmla="*/ 0 h 89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420" h="895350">
                    <a:moveTo>
                      <a:pt x="0" y="0"/>
                    </a:moveTo>
                    <a:lnTo>
                      <a:pt x="1455420" y="0"/>
                    </a:lnTo>
                    <a:lnTo>
                      <a:pt x="720090" y="8953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4501321" y="6096000"/>
                <a:ext cx="2362661" cy="236266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Text" lastClr="000000">
                      <a:lumMod val="50000"/>
                      <a:lumOff val="50000"/>
                      <a:alpha val="94000"/>
                    </a:sysClr>
                  </a:gs>
                  <a:gs pos="100000">
                    <a:sysClr val="window" lastClr="FFFFFF">
                      <a:alpha val="0"/>
                      <a:lumMod val="10000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4861020" y="2173281"/>
                <a:ext cx="1628450" cy="107134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</a:ln>
              <a:effectLst/>
            </p:spPr>
            <p:txBody>
              <a:bodyPr lIns="91440" tIns="0" rIns="91440" bIns="0" rtlCol="0" anchor="t"/>
              <a:lstStyle/>
              <a:p>
                <a:pPr lvl="0" algn="ctr">
                  <a:defRPr/>
                </a:pPr>
                <a:r>
                  <a:rPr lang="zh-CN" altLang="en-US" sz="18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参与式</a:t>
                </a:r>
                <a:endParaRPr lang="en-US" altLang="zh-CN" sz="18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  <a:p>
                <a:pPr lvl="0" algn="ctr">
                  <a:defRPr/>
                </a:pPr>
                <a:r>
                  <a:rPr lang="zh-CN" altLang="en-US" sz="18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让员工一起教别人</a:t>
                </a:r>
                <a:endParaRPr lang="en-US" sz="18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8227551" y="1312500"/>
              <a:ext cx="2362661" cy="5164500"/>
              <a:chOff x="6722624" y="1167766"/>
              <a:chExt cx="2362661" cy="5164500"/>
            </a:xfrm>
          </p:grpSpPr>
          <p:sp>
            <p:nvSpPr>
              <p:cNvPr id="40" name="Freeform 39"/>
              <p:cNvSpPr/>
              <p:nvPr/>
            </p:nvSpPr>
            <p:spPr>
              <a:xfrm>
                <a:off x="8491148" y="1167766"/>
                <a:ext cx="201771" cy="158917"/>
              </a:xfrm>
              <a:custGeom>
                <a:avLst/>
                <a:gdLst>
                  <a:gd name="connsiteX0" fmla="*/ 163830 w 213360"/>
                  <a:gd name="connsiteY0" fmla="*/ 0 h 152400"/>
                  <a:gd name="connsiteX1" fmla="*/ 213360 w 213360"/>
                  <a:gd name="connsiteY1" fmla="*/ 137160 h 152400"/>
                  <a:gd name="connsiteX2" fmla="*/ 0 w 213360"/>
                  <a:gd name="connsiteY2" fmla="*/ 152400 h 152400"/>
                  <a:gd name="connsiteX3" fmla="*/ 163830 w 213360"/>
                  <a:gd name="connsiteY3" fmla="*/ 0 h 152400"/>
                  <a:gd name="connsiteX0" fmla="*/ 163830 w 222885"/>
                  <a:gd name="connsiteY0" fmla="*/ 0 h 160020"/>
                  <a:gd name="connsiteX1" fmla="*/ 222885 w 222885"/>
                  <a:gd name="connsiteY1" fmla="*/ 160020 h 160020"/>
                  <a:gd name="connsiteX2" fmla="*/ 0 w 222885"/>
                  <a:gd name="connsiteY2" fmla="*/ 152400 h 160020"/>
                  <a:gd name="connsiteX3" fmla="*/ 163830 w 222885"/>
                  <a:gd name="connsiteY3" fmla="*/ 0 h 160020"/>
                  <a:gd name="connsiteX0" fmla="*/ 171450 w 230505"/>
                  <a:gd name="connsiteY0" fmla="*/ 0 h 163830"/>
                  <a:gd name="connsiteX1" fmla="*/ 230505 w 230505"/>
                  <a:gd name="connsiteY1" fmla="*/ 160020 h 163830"/>
                  <a:gd name="connsiteX2" fmla="*/ 0 w 230505"/>
                  <a:gd name="connsiteY2" fmla="*/ 163830 h 163830"/>
                  <a:gd name="connsiteX3" fmla="*/ 171450 w 230505"/>
                  <a:gd name="connsiteY3" fmla="*/ 0 h 163830"/>
                  <a:gd name="connsiteX0" fmla="*/ 156210 w 215265"/>
                  <a:gd name="connsiteY0" fmla="*/ 0 h 167640"/>
                  <a:gd name="connsiteX1" fmla="*/ 215265 w 215265"/>
                  <a:gd name="connsiteY1" fmla="*/ 160020 h 167640"/>
                  <a:gd name="connsiteX2" fmla="*/ 0 w 215265"/>
                  <a:gd name="connsiteY2" fmla="*/ 167640 h 167640"/>
                  <a:gd name="connsiteX3" fmla="*/ 156210 w 215265"/>
                  <a:gd name="connsiteY3" fmla="*/ 0 h 167640"/>
                  <a:gd name="connsiteX0" fmla="*/ 169545 w 215265"/>
                  <a:gd name="connsiteY0" fmla="*/ 0 h 131445"/>
                  <a:gd name="connsiteX1" fmla="*/ 215265 w 215265"/>
                  <a:gd name="connsiteY1" fmla="*/ 123825 h 131445"/>
                  <a:gd name="connsiteX2" fmla="*/ 0 w 215265"/>
                  <a:gd name="connsiteY2" fmla="*/ 131445 h 131445"/>
                  <a:gd name="connsiteX3" fmla="*/ 169545 w 215265"/>
                  <a:gd name="connsiteY3" fmla="*/ 0 h 131445"/>
                  <a:gd name="connsiteX0" fmla="*/ 154305 w 215265"/>
                  <a:gd name="connsiteY0" fmla="*/ 0 h 169545"/>
                  <a:gd name="connsiteX1" fmla="*/ 215265 w 215265"/>
                  <a:gd name="connsiteY1" fmla="*/ 161925 h 169545"/>
                  <a:gd name="connsiteX2" fmla="*/ 0 w 215265"/>
                  <a:gd name="connsiteY2" fmla="*/ 169545 h 169545"/>
                  <a:gd name="connsiteX3" fmla="*/ 154305 w 215265"/>
                  <a:gd name="connsiteY3" fmla="*/ 0 h 1695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15265" h="169545">
                    <a:moveTo>
                      <a:pt x="154305" y="0"/>
                    </a:moveTo>
                    <a:lnTo>
                      <a:pt x="215265" y="161925"/>
                    </a:lnTo>
                    <a:lnTo>
                      <a:pt x="0" y="169545"/>
                    </a:lnTo>
                    <a:lnTo>
                      <a:pt x="154305" y="0"/>
                    </a:lnTo>
                    <a:close/>
                  </a:path>
                </a:pathLst>
              </a:custGeom>
              <a:gradFill>
                <a:gsLst>
                  <a:gs pos="100000">
                    <a:srgbClr val="7219DD"/>
                  </a:gs>
                  <a:gs pos="0">
                    <a:srgbClr val="3D0D77">
                      <a:lumMod val="69000"/>
                    </a:srgbClr>
                  </a:gs>
                </a:gsLst>
                <a:lin ang="0" scaled="1"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Freeform 40"/>
              <p:cNvSpPr/>
              <p:nvPr/>
            </p:nvSpPr>
            <p:spPr>
              <a:xfrm>
                <a:off x="7118036" y="1169552"/>
                <a:ext cx="307120" cy="257124"/>
              </a:xfrm>
              <a:custGeom>
                <a:avLst/>
                <a:gdLst>
                  <a:gd name="connsiteX0" fmla="*/ 102870 w 327660"/>
                  <a:gd name="connsiteY0" fmla="*/ 0 h 270510"/>
                  <a:gd name="connsiteX1" fmla="*/ 0 w 327660"/>
                  <a:gd name="connsiteY1" fmla="*/ 270510 h 270510"/>
                  <a:gd name="connsiteX2" fmla="*/ 327660 w 327660"/>
                  <a:gd name="connsiteY2" fmla="*/ 240030 h 270510"/>
                  <a:gd name="connsiteX3" fmla="*/ 102870 w 327660"/>
                  <a:gd name="connsiteY3" fmla="*/ 0 h 270510"/>
                  <a:gd name="connsiteX0" fmla="*/ 106680 w 327660"/>
                  <a:gd name="connsiteY0" fmla="*/ 0 h 274320"/>
                  <a:gd name="connsiteX1" fmla="*/ 0 w 327660"/>
                  <a:gd name="connsiteY1" fmla="*/ 274320 h 274320"/>
                  <a:gd name="connsiteX2" fmla="*/ 327660 w 327660"/>
                  <a:gd name="connsiteY2" fmla="*/ 243840 h 274320"/>
                  <a:gd name="connsiteX3" fmla="*/ 106680 w 327660"/>
                  <a:gd name="connsiteY3" fmla="*/ 0 h 274320"/>
                  <a:gd name="connsiteX0" fmla="*/ 106680 w 327660"/>
                  <a:gd name="connsiteY0" fmla="*/ 0 h 274320"/>
                  <a:gd name="connsiteX1" fmla="*/ 0 w 327660"/>
                  <a:gd name="connsiteY1" fmla="*/ 274320 h 274320"/>
                  <a:gd name="connsiteX2" fmla="*/ 327660 w 327660"/>
                  <a:gd name="connsiteY2" fmla="*/ 243840 h 274320"/>
                  <a:gd name="connsiteX3" fmla="*/ 173355 w 327660"/>
                  <a:gd name="connsiteY3" fmla="*/ 0 h 274320"/>
                  <a:gd name="connsiteX4" fmla="*/ 106680 w 327660"/>
                  <a:gd name="connsiteY4" fmla="*/ 0 h 2743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7660" h="274320">
                    <a:moveTo>
                      <a:pt x="106680" y="0"/>
                    </a:moveTo>
                    <a:lnTo>
                      <a:pt x="0" y="274320"/>
                    </a:lnTo>
                    <a:lnTo>
                      <a:pt x="327660" y="243840"/>
                    </a:lnTo>
                    <a:cubicBezTo>
                      <a:pt x="268605" y="179070"/>
                      <a:pt x="232410" y="64770"/>
                      <a:pt x="173355" y="0"/>
                    </a:cubicBezTo>
                    <a:lnTo>
                      <a:pt x="10668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7219DD"/>
                  </a:gs>
                  <a:gs pos="100000">
                    <a:srgbClr val="3D0D77">
                      <a:lumMod val="0"/>
                    </a:srgbClr>
                  </a:gs>
                </a:gsLst>
                <a:lin ang="0" scaled="1"/>
                <a:tileRect/>
              </a:gra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reeform 41"/>
              <p:cNvSpPr/>
              <p:nvPr/>
            </p:nvSpPr>
            <p:spPr>
              <a:xfrm>
                <a:off x="6896624" y="1266206"/>
                <a:ext cx="2071275" cy="4601194"/>
              </a:xfrm>
              <a:custGeom>
                <a:avLst/>
                <a:gdLst>
                  <a:gd name="connsiteX0" fmla="*/ 0 w 2209800"/>
                  <a:gd name="connsiteY0" fmla="*/ 144780 h 3931920"/>
                  <a:gd name="connsiteX1" fmla="*/ 76200 w 2209800"/>
                  <a:gd name="connsiteY1" fmla="*/ 3840480 h 3931920"/>
                  <a:gd name="connsiteX2" fmla="*/ 2209800 w 2209800"/>
                  <a:gd name="connsiteY2" fmla="*/ 3931920 h 3931920"/>
                  <a:gd name="connsiteX3" fmla="*/ 2141220 w 2209800"/>
                  <a:gd name="connsiteY3" fmla="*/ 0 h 3931920"/>
                  <a:gd name="connsiteX4" fmla="*/ 0 w 2209800"/>
                  <a:gd name="connsiteY4" fmla="*/ 144780 h 3931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09800" h="3931920">
                    <a:moveTo>
                      <a:pt x="0" y="144780"/>
                    </a:moveTo>
                    <a:lnTo>
                      <a:pt x="76200" y="3840480"/>
                    </a:lnTo>
                    <a:lnTo>
                      <a:pt x="2209800" y="3931920"/>
                    </a:lnTo>
                    <a:lnTo>
                      <a:pt x="2141220" y="0"/>
                    </a:lnTo>
                    <a:lnTo>
                      <a:pt x="0" y="144780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6968047" y="1409053"/>
                <a:ext cx="1971282" cy="4253430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/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Freeform 43"/>
              <p:cNvSpPr/>
              <p:nvPr/>
            </p:nvSpPr>
            <p:spPr>
              <a:xfrm>
                <a:off x="7243027" y="1180265"/>
                <a:ext cx="1364184" cy="839223"/>
              </a:xfrm>
              <a:custGeom>
                <a:avLst/>
                <a:gdLst>
                  <a:gd name="connsiteX0" fmla="*/ 0 w 1455420"/>
                  <a:gd name="connsiteY0" fmla="*/ 0 h 895350"/>
                  <a:gd name="connsiteX1" fmla="*/ 1455420 w 1455420"/>
                  <a:gd name="connsiteY1" fmla="*/ 0 h 895350"/>
                  <a:gd name="connsiteX2" fmla="*/ 720090 w 1455420"/>
                  <a:gd name="connsiteY2" fmla="*/ 895350 h 895350"/>
                  <a:gd name="connsiteX3" fmla="*/ 0 w 1455420"/>
                  <a:gd name="connsiteY3" fmla="*/ 0 h 89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420" h="895350">
                    <a:moveTo>
                      <a:pt x="0" y="0"/>
                    </a:moveTo>
                    <a:lnTo>
                      <a:pt x="1455420" y="0"/>
                    </a:lnTo>
                    <a:lnTo>
                      <a:pt x="720090" y="895350"/>
                    </a:ln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55000">
                    <a:srgbClr val="9C5BCD"/>
                  </a:gs>
                  <a:gs pos="100000">
                    <a:srgbClr val="7219DD"/>
                  </a:gs>
                  <a:gs pos="0">
                    <a:srgbClr val="3D0D77"/>
                  </a:gs>
                </a:gsLst>
                <a:lin ang="5400000" scaled="1"/>
                <a:tileRect/>
              </a:gradFill>
              <a:ln w="28575" cap="sq">
                <a:gradFill flip="none" rotWithShape="1">
                  <a:gsLst>
                    <a:gs pos="0">
                      <a:srgbClr val="3D0D77"/>
                    </a:gs>
                    <a:gs pos="50000">
                      <a:srgbClr val="D3B5E9"/>
                    </a:gs>
                    <a:gs pos="95000">
                      <a:srgbClr val="5B14B2"/>
                    </a:gs>
                  </a:gsLst>
                  <a:lin ang="5400000" scaled="1"/>
                  <a:tileRect/>
                </a:gradFill>
                <a:miter lim="800000"/>
              </a:ln>
              <a:effectLst>
                <a:outerShdw blurRad="101600" dist="635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7453725" y="1198019"/>
                <a:ext cx="942787" cy="68566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70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7696565" y="1625589"/>
                <a:ext cx="457109" cy="42853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alpha val="0"/>
                    </a:schemeClr>
                  </a:gs>
                  <a:gs pos="0">
                    <a:schemeClr val="bg1">
                      <a:alpha val="7000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7588185" y="1272186"/>
                <a:ext cx="702436" cy="338554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zh-CN" altLang="en-US" sz="1600" b="1" dirty="0">
                    <a:solidFill>
                      <a:schemeClr val="bg1"/>
                    </a:solidFill>
                    <a:effectLst>
                      <a:outerShdw blurRad="63500" dist="38100" dir="5400000" sx="101000" sy="101000" algn="t" rotWithShape="0">
                        <a:prstClr val="black">
                          <a:alpha val="30000"/>
                        </a:prstClr>
                      </a:outerShdw>
                    </a:effectLst>
                  </a:rPr>
                  <a:t>阶段</a:t>
                </a:r>
                <a:r>
                  <a:rPr lang="en-US" altLang="zh-CN" sz="1600" b="1" dirty="0">
                    <a:solidFill>
                      <a:schemeClr val="bg1"/>
                    </a:solidFill>
                    <a:effectLst>
                      <a:outerShdw blurRad="63500" dist="38100" dir="5400000" sx="101000" sy="101000" algn="t" rotWithShape="0">
                        <a:prstClr val="black">
                          <a:alpha val="30000"/>
                        </a:prstClr>
                      </a:outerShdw>
                    </a:effectLst>
                  </a:rPr>
                  <a:t>4</a:t>
                </a:r>
                <a:endParaRPr lang="en-US" sz="1600" b="1" dirty="0">
                  <a:solidFill>
                    <a:schemeClr val="bg1"/>
                  </a:solidFill>
                  <a:effectLst>
                    <a:outerShdw blurRad="63500" dist="38100" dir="5400000" sx="101000" sy="101000" algn="t" rotWithShape="0">
                      <a:prstClr val="black">
                        <a:alpha val="30000"/>
                      </a:prstClr>
                    </a:outerShdw>
                  </a:effectLst>
                </a:endParaRPr>
              </a:p>
            </p:txBody>
          </p:sp>
          <p:sp>
            <p:nvSpPr>
              <p:cNvPr id="48" name="Freeform 47"/>
              <p:cNvSpPr/>
              <p:nvPr/>
            </p:nvSpPr>
            <p:spPr>
              <a:xfrm>
                <a:off x="7831039" y="1757270"/>
                <a:ext cx="171416" cy="112823"/>
              </a:xfrm>
              <a:custGeom>
                <a:avLst/>
                <a:gdLst>
                  <a:gd name="connsiteX0" fmla="*/ 0 w 1455420"/>
                  <a:gd name="connsiteY0" fmla="*/ 0 h 895350"/>
                  <a:gd name="connsiteX1" fmla="*/ 1455420 w 1455420"/>
                  <a:gd name="connsiteY1" fmla="*/ 0 h 895350"/>
                  <a:gd name="connsiteX2" fmla="*/ 720090 w 1455420"/>
                  <a:gd name="connsiteY2" fmla="*/ 895350 h 895350"/>
                  <a:gd name="connsiteX3" fmla="*/ 0 w 1455420"/>
                  <a:gd name="connsiteY3" fmla="*/ 0 h 895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55420" h="895350">
                    <a:moveTo>
                      <a:pt x="0" y="0"/>
                    </a:moveTo>
                    <a:lnTo>
                      <a:pt x="1455420" y="0"/>
                    </a:lnTo>
                    <a:lnTo>
                      <a:pt x="720090" y="8953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6722624" y="6096000"/>
                <a:ext cx="2362661" cy="236266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Text" lastClr="000000">
                      <a:lumMod val="50000"/>
                      <a:lumOff val="50000"/>
                      <a:alpha val="94000"/>
                    </a:sysClr>
                  </a:gs>
                  <a:gs pos="100000">
                    <a:sysClr val="window" lastClr="FFFFFF">
                      <a:alpha val="0"/>
                      <a:lumMod val="100000"/>
                    </a:sysClr>
                  </a:gs>
                </a:gsLst>
                <a:path path="shape">
                  <a:fillToRect l="50000" t="50000" r="50000" b="50000"/>
                </a:path>
                <a:tileRect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7082323" y="2173281"/>
                <a:ext cx="1628450" cy="1071348"/>
              </a:xfrm>
              <a:prstGeom prst="rect">
                <a:avLst/>
              </a:prstGeom>
              <a:noFill/>
              <a:ln w="12700" cap="flat" cmpd="sng" algn="ctr">
                <a:noFill/>
                <a:prstDash val="solid"/>
              </a:ln>
              <a:effectLst/>
            </p:spPr>
            <p:txBody>
              <a:bodyPr lIns="91440" tIns="0" rIns="91440" bIns="0" rtlCol="0" anchor="t"/>
              <a:lstStyle/>
              <a:p>
                <a:pPr lvl="0" algn="ctr">
                  <a:defRPr/>
                </a:pPr>
                <a:r>
                  <a:rPr lang="zh-CN" altLang="en-US" sz="1800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放权</a:t>
                </a:r>
                <a:endParaRPr lang="en-US" sz="1800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51" name="Freeform 50"/>
            <p:cNvSpPr/>
            <p:nvPr/>
          </p:nvSpPr>
          <p:spPr>
            <a:xfrm>
              <a:off x="1899224" y="3497824"/>
              <a:ext cx="8444904" cy="2285710"/>
            </a:xfrm>
            <a:custGeom>
              <a:avLst/>
              <a:gdLst>
                <a:gd name="connsiteX0" fmla="*/ 0 w 6619164"/>
                <a:gd name="connsiteY0" fmla="*/ 1924334 h 1924334"/>
                <a:gd name="connsiteX1" fmla="*/ 3343701 w 6619164"/>
                <a:gd name="connsiteY1" fmla="*/ 0 h 1924334"/>
                <a:gd name="connsiteX2" fmla="*/ 6619164 w 6619164"/>
                <a:gd name="connsiteY2" fmla="*/ 1924334 h 1924334"/>
                <a:gd name="connsiteX0" fmla="*/ 0 w 6619164"/>
                <a:gd name="connsiteY0" fmla="*/ 1924440 h 1924440"/>
                <a:gd name="connsiteX1" fmla="*/ 3343701 w 6619164"/>
                <a:gd name="connsiteY1" fmla="*/ 106 h 1924440"/>
                <a:gd name="connsiteX2" fmla="*/ 6619164 w 6619164"/>
                <a:gd name="connsiteY2" fmla="*/ 1924440 h 1924440"/>
                <a:gd name="connsiteX0" fmla="*/ 0 w 6619164"/>
                <a:gd name="connsiteY0" fmla="*/ 1924440 h 1924440"/>
                <a:gd name="connsiteX1" fmla="*/ 3343701 w 6619164"/>
                <a:gd name="connsiteY1" fmla="*/ 106 h 1924440"/>
                <a:gd name="connsiteX2" fmla="*/ 6619164 w 6619164"/>
                <a:gd name="connsiteY2" fmla="*/ 1924440 h 1924440"/>
                <a:gd name="connsiteX0" fmla="*/ 0 w 6619164"/>
                <a:gd name="connsiteY0" fmla="*/ 1924407 h 1924407"/>
                <a:gd name="connsiteX1" fmla="*/ 3343701 w 6619164"/>
                <a:gd name="connsiteY1" fmla="*/ 73 h 1924407"/>
                <a:gd name="connsiteX2" fmla="*/ 6619164 w 6619164"/>
                <a:gd name="connsiteY2" fmla="*/ 1924407 h 1924407"/>
                <a:gd name="connsiteX0" fmla="*/ 0 w 6619164"/>
                <a:gd name="connsiteY0" fmla="*/ 1924407 h 1924407"/>
                <a:gd name="connsiteX1" fmla="*/ 3343701 w 6619164"/>
                <a:gd name="connsiteY1" fmla="*/ 73 h 1924407"/>
                <a:gd name="connsiteX2" fmla="*/ 6619164 w 6619164"/>
                <a:gd name="connsiteY2" fmla="*/ 1924407 h 1924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19164" h="1924407">
                  <a:moveTo>
                    <a:pt x="0" y="1924407"/>
                  </a:moveTo>
                  <a:cubicBezTo>
                    <a:pt x="1619535" y="1897112"/>
                    <a:pt x="1897038" y="-13575"/>
                    <a:pt x="3343701" y="73"/>
                  </a:cubicBezTo>
                  <a:cubicBezTo>
                    <a:pt x="4790364" y="13721"/>
                    <a:pt x="5117910" y="1897111"/>
                    <a:pt x="6619164" y="1924407"/>
                  </a:cubicBezTo>
                </a:path>
              </a:pathLst>
            </a:custGeom>
            <a:ln w="38100" cap="rnd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114300" dist="50800" dir="5400000" algn="t" rotWithShape="0">
                <a:prstClr val="black">
                  <a:alpha val="8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ircular Arrow 51"/>
            <p:cNvSpPr/>
            <p:nvPr/>
          </p:nvSpPr>
          <p:spPr>
            <a:xfrm rot="1411714">
              <a:off x="6271394" y="3971632"/>
              <a:ext cx="1696239" cy="1696239"/>
            </a:xfrm>
            <a:prstGeom prst="circularArrow">
              <a:avLst>
                <a:gd name="adj1" fmla="val 9694"/>
                <a:gd name="adj2" fmla="val 700226"/>
                <a:gd name="adj3" fmla="val 20250171"/>
                <a:gd name="adj4" fmla="val 16147424"/>
                <a:gd name="adj5" fmla="val 8686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16000">
                  <a:sysClr val="window" lastClr="FFFFFF">
                    <a:alpha val="0"/>
                  </a:sysClr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" name="Circular Arrow 52"/>
            <p:cNvSpPr/>
            <p:nvPr/>
          </p:nvSpPr>
          <p:spPr>
            <a:xfrm rot="17788605">
              <a:off x="4506792" y="3866810"/>
              <a:ext cx="1696239" cy="1696239"/>
            </a:xfrm>
            <a:prstGeom prst="circularArrow">
              <a:avLst>
                <a:gd name="adj1" fmla="val 9694"/>
                <a:gd name="adj2" fmla="val 700226"/>
                <a:gd name="adj3" fmla="val 20250171"/>
                <a:gd name="adj4" fmla="val 16147424"/>
                <a:gd name="adj5" fmla="val 8686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16000">
                  <a:sysClr val="window" lastClr="FFFFFF">
                    <a:alpha val="0"/>
                  </a:sysClr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039270" y="4426155"/>
              <a:ext cx="1343995" cy="984256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91440" tIns="0" rIns="91440" bIns="0" rtlCol="0" anchor="ctr"/>
            <a:lstStyle/>
            <a:p>
              <a:pPr lvl="0" algn="ctr">
                <a:defRPr/>
              </a:pPr>
              <a:r>
                <a:rPr kumimoji="0" lang="zh-CN" altLang="en-US" sz="1400" b="1" i="0" u="none" strike="noStrike" kern="0" cap="none" spc="0" normalizeH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能力平平</a:t>
              </a:r>
              <a:endParaRPr kumimoji="0" lang="en-US" altLang="zh-CN" sz="1400" b="1" i="0" u="none" strike="noStrike" kern="0" cap="none" spc="0" normalizeH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  <a:p>
              <a:pPr lvl="0" algn="ctr">
                <a:defRPr/>
              </a:pPr>
              <a:r>
                <a:rPr lang="zh-CN" altLang="en-US" sz="1400" b="1" kern="0" baseline="0" dirty="0">
                  <a:solidFill>
                    <a:srgbClr val="0070C0"/>
                  </a:solidFill>
                  <a:latin typeface="Arial" pitchFamily="34" charset="0"/>
                  <a:cs typeface="Arial" pitchFamily="34" charset="0"/>
                </a:rPr>
                <a:t>意愿下降</a:t>
              </a:r>
              <a:endParaRPr lang="en-US" altLang="zh-CN" sz="1400" b="1" kern="0" baseline="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endParaRPr>
            </a:p>
            <a:p>
              <a:pPr lvl="0" algn="ctr">
                <a:defRPr/>
              </a:pPr>
              <a:r>
                <a:rPr kumimoji="0" lang="zh-CN" altLang="en-US" sz="1400" b="1" i="0" u="none" strike="noStrike" kern="0" cap="none" spc="0" normalizeH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好奇心下降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5" name="Circular Arrow 54"/>
            <p:cNvSpPr/>
            <p:nvPr/>
          </p:nvSpPr>
          <p:spPr>
            <a:xfrm rot="10134410" flipH="1">
              <a:off x="1685447" y="3338016"/>
              <a:ext cx="2078277" cy="2078277"/>
            </a:xfrm>
            <a:prstGeom prst="circularArrow">
              <a:avLst>
                <a:gd name="adj1" fmla="val 9694"/>
                <a:gd name="adj2" fmla="val 700226"/>
                <a:gd name="adj3" fmla="val 20250171"/>
                <a:gd name="adj4" fmla="val 16147424"/>
                <a:gd name="adj5" fmla="val 8686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16000">
                  <a:sysClr val="window" lastClr="FFFFFF">
                    <a:alpha val="0"/>
                  </a:sysClr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 rot="20255314">
              <a:off x="1717262" y="4990256"/>
              <a:ext cx="1494830" cy="686653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91440" tIns="0" rIns="91440" bIns="0" rtlCol="0" anchor="ctr"/>
            <a:lstStyle/>
            <a:p>
              <a:pPr lvl="0" algn="ctr">
                <a:defRPr/>
              </a:pPr>
              <a:r>
                <a:rPr lang="zh-CN" altLang="en-US" sz="1400" b="1" kern="0" dirty="0">
                  <a:solidFill>
                    <a:srgbClr val="279600"/>
                  </a:solidFill>
                  <a:latin typeface="Arial" pitchFamily="34" charset="0"/>
                  <a:cs typeface="Arial" pitchFamily="34" charset="0"/>
                </a:rPr>
                <a:t>能力低</a:t>
              </a:r>
              <a:endParaRPr lang="en-US" altLang="zh-CN" sz="1400" b="1" kern="0" dirty="0">
                <a:solidFill>
                  <a:srgbClr val="279600"/>
                </a:solidFill>
                <a:latin typeface="Arial" pitchFamily="34" charset="0"/>
                <a:cs typeface="Arial" pitchFamily="34" charset="0"/>
              </a:endParaRPr>
            </a:p>
            <a:p>
              <a:pPr lvl="0" algn="ctr"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27960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意愿高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2796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 rot="2124267" flipH="1">
              <a:off x="8374718" y="4574957"/>
              <a:ext cx="1494830" cy="686653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91440" tIns="0" rIns="91440" bIns="0" rtlCol="0" anchor="ctr"/>
            <a:lstStyle/>
            <a:p>
              <a:pPr lvl="0" algn="ctr">
                <a:defRPr/>
              </a:pPr>
              <a:r>
                <a:rPr kumimoji="0" lang="zh-CN" altLang="en-US" sz="1400" b="1" i="0" u="none" strike="noStrike" kern="0" cap="none" spc="0" normalizeH="0" noProof="0" dirty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能力高</a:t>
              </a:r>
              <a:endParaRPr kumimoji="0" lang="en-US" altLang="zh-CN" sz="1400" b="1" i="0" u="none" strike="noStrike" kern="0" cap="none" spc="0" normalizeH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  <a:p>
              <a:pPr lvl="0" algn="ctr">
                <a:defRPr/>
              </a:pPr>
              <a:r>
                <a:rPr lang="zh-CN" altLang="en-US" sz="1400" b="1" kern="0" baseline="0" dirty="0">
                  <a:solidFill>
                    <a:srgbClr val="7030A0"/>
                  </a:solidFill>
                  <a:latin typeface="Arial" pitchFamily="34" charset="0"/>
                  <a:cs typeface="Arial" pitchFamily="34" charset="0"/>
                </a:rPr>
                <a:t>意愿高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215679" y="3934027"/>
              <a:ext cx="1343995" cy="984256"/>
            </a:xfrm>
            <a:prstGeom prst="rect">
              <a:avLst/>
            </a:prstGeom>
            <a:noFill/>
            <a:ln w="12700" cap="flat" cmpd="sng" algn="ctr">
              <a:noFill/>
              <a:prstDash val="solid"/>
            </a:ln>
            <a:effectLst/>
          </p:spPr>
          <p:txBody>
            <a:bodyPr lIns="91440" tIns="0" rIns="91440" bIns="0" rtlCol="0" anchor="ctr"/>
            <a:lstStyle/>
            <a:p>
              <a:pPr lvl="0" algn="ctr">
                <a:defRPr/>
              </a:pPr>
              <a:r>
                <a:rPr lang="zh-CN" altLang="en-US" sz="1400" b="1" kern="0" dirty="0">
                  <a:solidFill>
                    <a:schemeClr val="accent6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能力高</a:t>
              </a:r>
              <a:endParaRPr lang="en-US" altLang="zh-CN" sz="1400" b="1" kern="0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endParaRPr>
            </a:p>
            <a:p>
              <a:pPr lvl="0" algn="ctr">
                <a:defRPr/>
              </a:pPr>
              <a:r>
                <a:rPr kumimoji="0" lang="zh-CN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意愿低</a:t>
              </a:r>
              <a:endParaRPr kumimoji="0" lang="en-US" altLang="zh-CN" sz="1400" b="1" i="0" u="none" strike="noStrike" kern="0" cap="none" spc="0" normalizeH="0" baseline="0" noProof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endParaRPr>
            </a:p>
            <a:p>
              <a:pPr lvl="0" algn="ctr">
                <a:defRPr/>
              </a:pPr>
              <a:r>
                <a:rPr lang="zh-CN" altLang="en-US" sz="1400" b="1" kern="0" dirty="0">
                  <a:solidFill>
                    <a:schemeClr val="accent6">
                      <a:lumMod val="75000"/>
                    </a:schemeClr>
                  </a:solidFill>
                  <a:latin typeface="Arial" pitchFamily="34" charset="0"/>
                  <a:cs typeface="Arial" pitchFamily="34" charset="0"/>
                </a:rPr>
                <a:t>或信心缺乏</a:t>
              </a: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rPr>
                <a:t> </a:t>
              </a:r>
            </a:p>
          </p:txBody>
        </p:sp>
        <p:sp>
          <p:nvSpPr>
            <p:cNvPr id="59" name="TextBox 10"/>
            <p:cNvSpPr txBox="1"/>
            <p:nvPr/>
          </p:nvSpPr>
          <p:spPr>
            <a:xfrm>
              <a:off x="2157863" y="3617963"/>
              <a:ext cx="805029" cy="58477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002060"/>
                  </a:solidFill>
                  <a:effectLst>
                    <a:outerShdw blurRad="63500" dist="38100" dir="5400000" sx="101000" sy="101000" algn="t" rotWithShape="0">
                      <a:prstClr val="black">
                        <a:alpha val="30000"/>
                      </a:prstClr>
                    </a:outerShdw>
                  </a:effectLst>
                </a:rPr>
                <a:t>新员工</a:t>
              </a:r>
              <a:endParaRPr lang="en-US" altLang="zh-CN" sz="1600" b="1" dirty="0">
                <a:solidFill>
                  <a:srgbClr val="002060"/>
                </a:solidFill>
                <a:effectLst>
                  <a:outerShdw blurRad="63500" dist="38100" dir="5400000" sx="101000" sy="101000" algn="t" rotWithShape="0">
                    <a:prstClr val="black">
                      <a:alpha val="30000"/>
                    </a:prstClr>
                  </a:outerShdw>
                </a:effectLst>
              </a:endParaRPr>
            </a:p>
            <a:p>
              <a:pPr algn="ctr"/>
              <a:r>
                <a:rPr lang="zh-CN" altLang="en-US" sz="1600" b="1" dirty="0">
                  <a:solidFill>
                    <a:srgbClr val="002060"/>
                  </a:solidFill>
                  <a:effectLst>
                    <a:outerShdw blurRad="63500" dist="38100" dir="5400000" sx="101000" sy="101000" algn="t" rotWithShape="0">
                      <a:prstClr val="black">
                        <a:alpha val="30000"/>
                      </a:prstClr>
                    </a:outerShdw>
                  </a:effectLst>
                </a:rPr>
                <a:t>新任务</a:t>
              </a:r>
              <a:endParaRPr lang="en-US" sz="1600" b="1" dirty="0">
                <a:solidFill>
                  <a:srgbClr val="002060"/>
                </a:solidFill>
                <a:effectLst>
                  <a:outerShdw blurRad="63500" dist="38100" dir="5400000" sx="101000" sy="101000" algn="t" rotWithShape="0">
                    <a:prstClr val="black">
                      <a:alpha val="3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00887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228" y="0"/>
            <a:ext cx="94515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8370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944" y="0"/>
            <a:ext cx="89041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791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绩效设计</a:t>
            </a:r>
          </a:p>
        </p:txBody>
      </p:sp>
      <p:sp>
        <p:nvSpPr>
          <p:cNvPr id="3" name="矩形 2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67859"/>
            <a:ext cx="10440857" cy="2152950"/>
          </a:xfrm>
          <a:prstGeom prst="rect">
            <a:avLst/>
          </a:prstGeom>
        </p:spPr>
      </p:pic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7244614"/>
              </p:ext>
            </p:extLst>
          </p:nvPr>
        </p:nvGraphicFramePr>
        <p:xfrm>
          <a:off x="5977217" y="4797980"/>
          <a:ext cx="914400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Worksheet" showAsIcon="1" r:id="rId4" imgW="914400" imgH="828720" progId="Excel.Sheet.12">
                  <p:embed/>
                </p:oleObj>
              </mc:Choice>
              <mc:Fallback>
                <p:oleObj name="Worksheet" showAsIcon="1" r:id="rId4" imgW="914400" imgH="82872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77217" y="4797980"/>
                        <a:ext cx="914400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88675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870" y="0"/>
            <a:ext cx="90562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13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232" y="0"/>
            <a:ext cx="91535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733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870" y="0"/>
            <a:ext cx="90562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879</Words>
  <Application>Microsoft Office PowerPoint</Application>
  <PresentationFormat>宽屏</PresentationFormat>
  <Paragraphs>109</Paragraphs>
  <Slides>49</Slides>
  <Notes>23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7" baseType="lpstr">
      <vt:lpstr>Microsoft JhengHei UI</vt:lpstr>
      <vt:lpstr>宋体</vt:lpstr>
      <vt:lpstr>Arial</vt:lpstr>
      <vt:lpstr>Calibri</vt:lpstr>
      <vt:lpstr>Calibri Light</vt:lpstr>
      <vt:lpstr>Wingdings</vt:lpstr>
      <vt:lpstr>Office Theme</vt:lpstr>
      <vt:lpstr>Microsoft Excel 工作表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绩效设计</vt:lpstr>
      <vt:lpstr>PowerPoint 演示文稿</vt:lpstr>
      <vt:lpstr>PowerPoint 演示文稿</vt:lpstr>
      <vt:lpstr>PowerPoint 演示文稿</vt:lpstr>
      <vt:lpstr>警告性原则 一致性原则 及时性原则 公平性原则</vt:lpstr>
      <vt:lpstr>PowerPoint 演示文稿</vt:lpstr>
      <vt:lpstr>PowerPoint 演示文稿</vt:lpstr>
      <vt:lpstr>PowerPoint 演示文稿</vt:lpstr>
      <vt:lpstr>2-7-1 （3-6-1）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教练模式随着员工能力成长而调整的四个阶段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俞森</cp:lastModifiedBy>
  <cp:revision>49</cp:revision>
  <dcterms:created xsi:type="dcterms:W3CDTF">2014-11-22T12:43:39Z</dcterms:created>
  <dcterms:modified xsi:type="dcterms:W3CDTF">2016-11-16T07:06:01Z</dcterms:modified>
</cp:coreProperties>
</file>